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4.xml" ContentType="application/vnd.openxmlformats-officedocument.presentationml.tags+xml"/>
  <Override PartName="/ppt/notesSlides/notesSlide11.xml" ContentType="application/vnd.openxmlformats-officedocument.presentationml.notesSlide+xml"/>
  <Override PartName="/ppt/tags/tag5.xml" ContentType="application/vnd.openxmlformats-officedocument.presentationml.tags+xml"/>
  <Override PartName="/ppt/notesSlides/notesSlide12.xml" ContentType="application/vnd.openxmlformats-officedocument.presentationml.notesSlide+xml"/>
  <Override PartName="/ppt/tags/tag6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09" r:id="rId2"/>
    <p:sldId id="311" r:id="rId3"/>
    <p:sldId id="312" r:id="rId4"/>
    <p:sldId id="314" r:id="rId5"/>
    <p:sldId id="313" r:id="rId6"/>
    <p:sldId id="315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5" r:id="rId16"/>
    <p:sldId id="324" r:id="rId17"/>
    <p:sldId id="329" r:id="rId18"/>
    <p:sldId id="333" r:id="rId19"/>
    <p:sldId id="332" r:id="rId20"/>
    <p:sldId id="327" r:id="rId21"/>
    <p:sldId id="328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97" autoAdjust="0"/>
    <p:restoredTop sz="69897" autoAdjust="0"/>
  </p:normalViewPr>
  <p:slideViewPr>
    <p:cSldViewPr snapToGrid="0">
      <p:cViewPr varScale="1">
        <p:scale>
          <a:sx n="56" d="100"/>
          <a:sy n="56" d="100"/>
        </p:scale>
        <p:origin x="120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228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660E2-E869-4FAC-9D02-85EC56E98D19}" type="datetimeFigureOut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EC6B8-D7CF-424A-8499-92E3F5CDD9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12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여러분</a:t>
            </a:r>
            <a:r>
              <a:rPr lang="en-US" altLang="ko-KR" dirty="0"/>
              <a:t>!</a:t>
            </a:r>
          </a:p>
          <a:p>
            <a:r>
              <a:rPr lang="en-US" altLang="ko-KR" dirty="0"/>
              <a:t>“</a:t>
            </a:r>
            <a:r>
              <a:rPr lang="ko-KR" altLang="en-US" dirty="0"/>
              <a:t>신경망을 위한 </a:t>
            </a:r>
            <a:r>
              <a:rPr lang="ko-KR" altLang="en-US" dirty="0" err="1"/>
              <a:t>생기초</a:t>
            </a:r>
            <a:r>
              <a:rPr lang="ko-KR" altLang="en-US" dirty="0"/>
              <a:t> 수학</a:t>
            </a:r>
            <a:r>
              <a:rPr lang="en-US" altLang="ko-KR" dirty="0"/>
              <a:t>”</a:t>
            </a:r>
            <a:r>
              <a:rPr lang="ko-KR" altLang="en-US" dirty="0"/>
              <a:t>에 대하여 말씀 드리겠습니다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여기에서는 여러분이 중고등학교 시절에 배우셨던 선형대수학</a:t>
            </a:r>
            <a:r>
              <a:rPr lang="en-US" altLang="ko-KR" dirty="0"/>
              <a:t>, </a:t>
            </a:r>
            <a:r>
              <a:rPr lang="ko-KR" altLang="en-US" dirty="0"/>
              <a:t>통계</a:t>
            </a:r>
            <a:r>
              <a:rPr lang="en-US" altLang="ko-KR" dirty="0"/>
              <a:t>, </a:t>
            </a:r>
            <a:r>
              <a:rPr lang="ko-KR" altLang="en-US" dirty="0"/>
              <a:t>확률에 대하여 정말 완전 </a:t>
            </a:r>
            <a:r>
              <a:rPr lang="ko-KR" altLang="en-US" dirty="0" err="1"/>
              <a:t>생기초</a:t>
            </a:r>
            <a:r>
              <a:rPr lang="ko-KR" altLang="en-US" dirty="0"/>
              <a:t> 내용을 간단히 살펴보려고 합니다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변화무쌍한 교육과정 때문에 여러분 중에는 여기 나오는 내용에 대하여 잘 알고 계신 분도</a:t>
            </a:r>
            <a:r>
              <a:rPr lang="ko-KR" altLang="en-US" baseline="0" dirty="0"/>
              <a:t> 계시</a:t>
            </a:r>
            <a:r>
              <a:rPr lang="ko-KR" altLang="en-US" dirty="0"/>
              <a:t>고 처음 접하는 분도 계시리라 생각됩니다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지금부터 다루는 내용들은 인공지능 기술의 핵심인 신경망 학습을</a:t>
            </a:r>
            <a:r>
              <a:rPr lang="en-US" altLang="ko-KR" baseline="0" dirty="0"/>
              <a:t> </a:t>
            </a:r>
            <a:r>
              <a:rPr lang="ko-KR" altLang="en-US" baseline="0" dirty="0"/>
              <a:t>위하여 </a:t>
            </a:r>
            <a:r>
              <a:rPr lang="ko-KR" altLang="en-US" dirty="0"/>
              <a:t>반드시 아셔야 하는 개념들 입니다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생소하시더라도 이 자료의 코드들을 하나하나 코딩해 보면서 최대한 이해하려고 노력해 주시면 좋겠습니다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필요하시다면 웹에서 관련 자료를 찾아가면서 차근차근 기본 개념에 대해 공부해 주시기 바랍니다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54F3A-2F17-4AA2-8A18-622AD834D34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9261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7098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행렬의 </a:t>
            </a:r>
            <a:r>
              <a:rPr lang="ko-KR" altLang="en-US" dirty="0" err="1"/>
              <a:t>점곱은</a:t>
            </a:r>
            <a:r>
              <a:rPr lang="ko-KR" altLang="en-US" dirty="0"/>
              <a:t> 데이터사이언스 내지 인공지능 영역에서 가장 많이 사용되는 연산입니다</a:t>
            </a:r>
            <a:endParaRPr lang="en-US" altLang="ko-KR" dirty="0"/>
          </a:p>
          <a:p>
            <a:r>
              <a:rPr lang="ko-KR" altLang="en-US" dirty="0"/>
              <a:t>선형</a:t>
            </a:r>
            <a:r>
              <a:rPr lang="en-US" altLang="ko-KR" baseline="0" dirty="0"/>
              <a:t> </a:t>
            </a:r>
            <a:r>
              <a:rPr lang="ko-KR" altLang="en-US" baseline="0" dirty="0"/>
              <a:t>대수학의 핵심인 벡터와 행렬에 대해서 선행학습을 하시고 이 강좌를 수강하시도록 </a:t>
            </a:r>
            <a:r>
              <a:rPr lang="ko-KR" altLang="en-US" baseline="0" dirty="0" err="1"/>
              <a:t>권장했었습니다</a:t>
            </a:r>
            <a:endParaRPr lang="en-US" altLang="ko-KR" baseline="0" dirty="0"/>
          </a:p>
          <a:p>
            <a:r>
              <a:rPr lang="ko-KR" altLang="en-US" dirty="0"/>
              <a:t>여기에서는 기본 개념을 </a:t>
            </a:r>
            <a:r>
              <a:rPr lang="ko-KR" altLang="en-US" dirty="0" err="1"/>
              <a:t>파이썬</a:t>
            </a:r>
            <a:r>
              <a:rPr lang="ko-KR" altLang="en-US" dirty="0"/>
              <a:t> 코드로 확인해 보는 차원의 학습을 진행합니다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행렬의 </a:t>
            </a:r>
            <a:r>
              <a:rPr lang="ko-KR" altLang="en-US" dirty="0" err="1"/>
              <a:t>점곱</a:t>
            </a:r>
            <a:r>
              <a:rPr lang="en-US" altLang="ko-KR" dirty="0"/>
              <a:t>(dot product), </a:t>
            </a:r>
            <a:r>
              <a:rPr lang="ko-KR" altLang="en-US" dirty="0"/>
              <a:t>다른 표현으로 내적</a:t>
            </a:r>
            <a:r>
              <a:rPr lang="en-US" altLang="ko-KR" dirty="0"/>
              <a:t>(inner</a:t>
            </a:r>
            <a:r>
              <a:rPr lang="en-US" altLang="ko-KR" baseline="0" dirty="0"/>
              <a:t> product)</a:t>
            </a:r>
            <a:r>
              <a:rPr lang="ko-KR" altLang="en-US" dirty="0"/>
              <a:t>은 두 행렬의 성분들의 곱셈인데요</a:t>
            </a:r>
            <a:endParaRPr lang="en-US" altLang="ko-KR" dirty="0"/>
          </a:p>
          <a:p>
            <a:r>
              <a:rPr lang="ko-KR" altLang="en-US" dirty="0"/>
              <a:t>첫 행렬의 행 벡터와 둘째 행렬의 열 벡터의 서로 대응하는 위치의 값들을 각각 곱한 다음 합산하는 연산입니다</a:t>
            </a:r>
            <a:endParaRPr lang="en-US" altLang="ko-KR" dirty="0"/>
          </a:p>
          <a:p>
            <a:r>
              <a:rPr lang="ko-KR" altLang="en-US" dirty="0"/>
              <a:t>주의할 사항은 첫 행렬의 열 개수와 둘 째 행렬의 행 개수가 같아야 하는 점 입니다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벡터와 행렬에 대한 도서 또는 웹 자료를 활용하시어 기억을 되살려 주십시오</a:t>
            </a:r>
            <a:endParaRPr lang="en-US" altLang="ko-KR" dirty="0"/>
          </a:p>
          <a:p>
            <a:r>
              <a:rPr lang="ko-KR" altLang="en-US" dirty="0"/>
              <a:t>그리고 나서 </a:t>
            </a:r>
            <a:r>
              <a:rPr lang="ko-KR" altLang="en-US" baseline="0" dirty="0"/>
              <a:t>행렬 </a:t>
            </a:r>
            <a:r>
              <a:rPr lang="ko-KR" altLang="en-US" baseline="0" dirty="0" err="1"/>
              <a:t>점곱을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파이썬으로</a:t>
            </a:r>
            <a:r>
              <a:rPr lang="ko-KR" altLang="en-US" baseline="0" dirty="0"/>
              <a:t> 구현해보는 </a:t>
            </a:r>
            <a:r>
              <a:rPr lang="en-US" altLang="ko-KR" baseline="0" dirty="0"/>
              <a:t>Home Lab4</a:t>
            </a:r>
            <a:r>
              <a:rPr lang="ko-KR" altLang="en-US" baseline="0" dirty="0"/>
              <a:t>를 도전해 보십시오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4131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전치 행렬은 원래 행렬의 행과 열을 뒤바꾼 형태의 새로운 행렬을 말합니다</a:t>
            </a:r>
            <a:endParaRPr lang="en-US" altLang="ko-KR" dirty="0"/>
          </a:p>
          <a:p>
            <a:r>
              <a:rPr lang="ko-KR" altLang="en-US" dirty="0"/>
              <a:t>구현은 그리 어렵지 않아요</a:t>
            </a:r>
            <a:endParaRPr lang="en-US" altLang="ko-KR" dirty="0"/>
          </a:p>
          <a:p>
            <a:r>
              <a:rPr lang="ko-KR" altLang="en-US" dirty="0" err="1"/>
              <a:t>점곱</a:t>
            </a:r>
            <a:r>
              <a:rPr lang="ko-KR" altLang="en-US" dirty="0"/>
              <a:t> 연산 등에 자주 사용되므로 개념을 꼭 코드로 확인해 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4871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여러분 이제 선형 대수학의 핵심 요소인 벡터와 행렬의 기본 연산에 대해 조금은 알게 되셨죠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지금까지 공부한 선형 대수학의 기본을 마무리 하는 실습 과제를 말씀 드리겠습니다</a:t>
            </a:r>
            <a:endParaRPr lang="en-US" altLang="ko-KR" dirty="0"/>
          </a:p>
          <a:p>
            <a:r>
              <a:rPr lang="ko-KR" altLang="en-US" dirty="0"/>
              <a:t>두 개의 문제를 </a:t>
            </a:r>
            <a:r>
              <a:rPr lang="ko-KR" altLang="en-US" dirty="0" err="1"/>
              <a:t>파이썬</a:t>
            </a:r>
            <a:r>
              <a:rPr lang="ko-KR" altLang="en-US" dirty="0"/>
              <a:t> </a:t>
            </a:r>
            <a:r>
              <a:rPr lang="ko-KR" altLang="en-US" dirty="0" err="1"/>
              <a:t>날코딩과</a:t>
            </a:r>
            <a:r>
              <a:rPr lang="ko-KR" altLang="en-US" dirty="0"/>
              <a:t> </a:t>
            </a:r>
            <a:r>
              <a:rPr lang="ko-KR" altLang="en-US" dirty="0" err="1"/>
              <a:t>넘파이</a:t>
            </a:r>
            <a:r>
              <a:rPr lang="ko-KR" altLang="en-US" dirty="0"/>
              <a:t> 코딩의 두 가지 방법으로 구현해 보는 내용입니다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첫번째는 행렬의 </a:t>
            </a:r>
            <a:r>
              <a:rPr lang="ko-KR" altLang="en-US" dirty="0" err="1"/>
              <a:t>점곱</a:t>
            </a:r>
            <a:r>
              <a:rPr lang="ko-KR" altLang="en-US" dirty="0"/>
              <a:t> 연산을 </a:t>
            </a:r>
            <a:r>
              <a:rPr lang="ko-KR" altLang="en-US" dirty="0" err="1"/>
              <a:t>파이썬</a:t>
            </a:r>
            <a:r>
              <a:rPr lang="ko-KR" altLang="en-US" dirty="0"/>
              <a:t> </a:t>
            </a:r>
            <a:r>
              <a:rPr lang="ko-KR" altLang="en-US" dirty="0" err="1"/>
              <a:t>날코딩으로</a:t>
            </a:r>
            <a:r>
              <a:rPr lang="ko-KR" altLang="en-US" dirty="0"/>
              <a:t> 도전해 보는 내용입니다</a:t>
            </a:r>
            <a:endParaRPr lang="en-US" altLang="ko-KR" dirty="0"/>
          </a:p>
          <a:p>
            <a:r>
              <a:rPr lang="ko-KR" altLang="en-US" dirty="0"/>
              <a:t>물론 </a:t>
            </a:r>
            <a:r>
              <a:rPr lang="en-US" altLang="ko-KR" dirty="0" err="1"/>
              <a:t>numpy</a:t>
            </a:r>
            <a:r>
              <a:rPr lang="en-US" altLang="ko-KR" dirty="0"/>
              <a:t> </a:t>
            </a:r>
            <a:r>
              <a:rPr lang="ko-KR" altLang="en-US" dirty="0"/>
              <a:t>라이브러리를 사용하면 </a:t>
            </a:r>
            <a:r>
              <a:rPr lang="ko-KR" altLang="en-US" dirty="0" err="1"/>
              <a:t>한줄로</a:t>
            </a:r>
            <a:r>
              <a:rPr lang="ko-KR" altLang="en-US" dirty="0"/>
              <a:t> 끝납니다만</a:t>
            </a:r>
            <a:endParaRPr lang="en-US" altLang="ko-KR" dirty="0"/>
          </a:p>
          <a:p>
            <a:r>
              <a:rPr lang="ko-KR" altLang="en-US" dirty="0"/>
              <a:t>이 문제를 해결하는 과정에서 선형 대수학 개념도 확인하고 </a:t>
            </a:r>
            <a:r>
              <a:rPr lang="ko-KR" altLang="en-US" dirty="0" err="1"/>
              <a:t>파이썬</a:t>
            </a:r>
            <a:r>
              <a:rPr lang="ko-KR" altLang="en-US" dirty="0"/>
              <a:t> 코딩도 복습하실 수 있으실 것으로 기대됩니다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두번째는 </a:t>
            </a:r>
            <a:r>
              <a:rPr lang="ko-KR" altLang="en-US" dirty="0" err="1"/>
              <a:t>딥러닝</a:t>
            </a:r>
            <a:r>
              <a:rPr lang="ko-KR" altLang="en-US" dirty="0"/>
              <a:t> 학습에 빈번하게 사용되는 </a:t>
            </a:r>
            <a:r>
              <a:rPr lang="ko-KR" altLang="en-US" dirty="0" err="1"/>
              <a:t>전치행렬</a:t>
            </a:r>
            <a:r>
              <a:rPr lang="ko-KR" altLang="en-US" dirty="0"/>
              <a:t> 생성을 </a:t>
            </a:r>
            <a:r>
              <a:rPr lang="ko-KR" altLang="en-US" dirty="0" err="1"/>
              <a:t>날코딩으로</a:t>
            </a:r>
            <a:r>
              <a:rPr lang="ko-KR" altLang="en-US" dirty="0"/>
              <a:t> 해보는 내용입니다</a:t>
            </a:r>
            <a:endParaRPr lang="en-US" altLang="ko-KR" dirty="0"/>
          </a:p>
          <a:p>
            <a:r>
              <a:rPr lang="ko-KR" altLang="en-US" dirty="0"/>
              <a:t>이 자료의 내용을 잘 따라하면서 제대로 학습을 하셨다면 무리한 도전은 아니라고 생각됩니다</a:t>
            </a:r>
            <a:endParaRPr lang="en-US" altLang="ko-KR" dirty="0"/>
          </a:p>
          <a:p>
            <a:r>
              <a:rPr lang="ko-KR" altLang="en-US" dirty="0"/>
              <a:t>다양한 </a:t>
            </a:r>
            <a:r>
              <a:rPr lang="ko-KR" altLang="en-US" dirty="0" err="1"/>
              <a:t>웹자료를</a:t>
            </a:r>
            <a:r>
              <a:rPr lang="ko-KR" altLang="en-US" dirty="0"/>
              <a:t> 참고는 하시되 너무 의존하지 마시고 스스로 문제를 해결해 보세요</a:t>
            </a:r>
            <a:endParaRPr lang="en-US" altLang="ko-KR" dirty="0"/>
          </a:p>
          <a:p>
            <a:r>
              <a:rPr lang="ko-KR" altLang="en-US" dirty="0"/>
              <a:t>그래야 남의 실력이 아니고 내 실력이 되겠지요</a:t>
            </a:r>
            <a:r>
              <a:rPr lang="en-US" altLang="ko-KR" dirty="0"/>
              <a:t>?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924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-98425">
              <a:buNone/>
              <a:tabLst>
                <a:tab pos="358775" algn="l"/>
              </a:tabLst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1,2,3,4</a:t>
            </a:r>
          </a:p>
          <a:p>
            <a:pPr marL="0" lvl="0" indent="-98425">
              <a:buNone/>
              <a:tabLst>
                <a:tab pos="358775" algn="l"/>
              </a:tabLst>
            </a:pP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  <a:p>
            <a:pPr marL="0" lvl="0" indent="-98425">
              <a:buNone/>
              <a:tabLst>
                <a:tab pos="358775" algn="l"/>
              </a:tabLst>
            </a:pP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</a:rPr>
              <a:t>벡터는 크기와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</a:rPr>
              <a:t>양을 가지며 계산이 가능해야 합니다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  <a:p>
            <a:pPr marL="0" lvl="0" indent="-98425">
              <a:buNone/>
              <a:tabLst>
                <a:tab pos="358775" algn="l"/>
              </a:tabLst>
            </a:pPr>
            <a:r>
              <a:rPr lang="ko-KR" altLang="en-US" sz="2000" dirty="0" err="1">
                <a:solidFill>
                  <a:schemeClr val="bg1">
                    <a:lumMod val="50000"/>
                  </a:schemeClr>
                </a:solidFill>
              </a:rPr>
              <a:t>파이썬</a:t>
            </a: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</a:rPr>
              <a:t> 리스트로 벡터를 다룰 때 신경 써야 할 내용이 많이 있습니다</a:t>
            </a: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  <a:p>
            <a:pPr marL="358775" lvl="1" indent="0">
              <a:buNone/>
              <a:tabLst>
                <a:tab pos="358775" algn="l"/>
              </a:tabLst>
            </a:pP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  <a:p>
            <a:pPr marL="0" lvl="0" indent="-98425">
              <a:buNone/>
              <a:tabLst>
                <a:tab pos="358775" algn="l"/>
              </a:tabLst>
            </a:pPr>
            <a:r>
              <a:rPr lang="ko-KR" altLang="en-US" dirty="0"/>
              <a:t>지금부터 새로운 </a:t>
            </a:r>
            <a:r>
              <a:rPr lang="en-US" altLang="ko-KR" dirty="0" err="1"/>
              <a:t>IPython</a:t>
            </a:r>
            <a:r>
              <a:rPr lang="en-US" altLang="ko-KR" baseline="0" dirty="0"/>
              <a:t> </a:t>
            </a:r>
            <a:r>
              <a:rPr lang="ko-KR" altLang="en-US" baseline="0" dirty="0"/>
              <a:t>파일을 생성하시고</a:t>
            </a:r>
            <a:endParaRPr lang="en-US" altLang="ko-KR" baseline="0" dirty="0"/>
          </a:p>
          <a:p>
            <a:pPr marL="0" lvl="0" indent="-98425">
              <a:buNone/>
              <a:tabLst>
                <a:tab pos="358775" algn="l"/>
              </a:tabLst>
            </a:pPr>
            <a:r>
              <a:rPr lang="ko-KR" altLang="en-US" dirty="0"/>
              <a:t>다음 페이지부터 마지막 페이지 직전까지의 내용을 하나하나 차근차근 학습해주세요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모든 게 나를 위한 학습이며 나의 능력을 키우기 위한 학습입니다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복사붙여넣기</a:t>
            </a:r>
            <a:r>
              <a:rPr lang="ko-KR" altLang="en-US" dirty="0"/>
              <a:t> 하지 마시고 한 줄 한 줄 </a:t>
            </a:r>
            <a:r>
              <a:rPr lang="ko-KR" altLang="en-US" dirty="0" err="1"/>
              <a:t>키잉</a:t>
            </a:r>
            <a:r>
              <a:rPr lang="ko-KR" altLang="en-US" dirty="0"/>
              <a:t> 하면서 집중해서 학습해주시면 좋겠습니다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83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</a:t>
            </a:r>
            <a:r>
              <a:rPr lang="ko-KR" altLang="en-US" dirty="0"/>
              <a:t>는 </a:t>
            </a:r>
            <a:r>
              <a:rPr lang="en-US" altLang="ko-KR" dirty="0"/>
              <a:t>regular</a:t>
            </a:r>
            <a:r>
              <a:rPr lang="en-US" altLang="ko-KR" baseline="0" dirty="0"/>
              <a:t> expression </a:t>
            </a:r>
            <a:r>
              <a:rPr lang="ko-KR" altLang="en-US" baseline="0" dirty="0"/>
              <a:t>모듈</a:t>
            </a:r>
            <a:r>
              <a:rPr lang="en-US" altLang="ko-KR" baseline="0" dirty="0"/>
              <a:t> </a:t>
            </a:r>
            <a:r>
              <a:rPr lang="ko-KR" altLang="en-US" baseline="0" dirty="0"/>
              <a:t>입니다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6287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파이썬으로</a:t>
            </a:r>
            <a:r>
              <a:rPr lang="ko-KR" altLang="en-US" dirty="0"/>
              <a:t> 산술연산을 할 때 </a:t>
            </a:r>
            <a:r>
              <a:rPr lang="ko-KR" altLang="en-US" dirty="0" err="1"/>
              <a:t>파이썬의</a:t>
            </a:r>
            <a:r>
              <a:rPr lang="ko-KR" altLang="en-US" dirty="0"/>
              <a:t> 클래스와 </a:t>
            </a:r>
            <a:r>
              <a:rPr lang="ko-KR" altLang="en-US" dirty="0" err="1"/>
              <a:t>메소드를</a:t>
            </a:r>
            <a:r>
              <a:rPr lang="ko-KR" altLang="en-US" dirty="0"/>
              <a:t> 사용할 수도 있지만</a:t>
            </a:r>
            <a:endParaRPr lang="en-US" altLang="ko-KR" dirty="0"/>
          </a:p>
          <a:p>
            <a:r>
              <a:rPr lang="ko-KR" altLang="en-US" dirty="0" err="1"/>
              <a:t>넘파이</a:t>
            </a:r>
            <a:r>
              <a:rPr lang="ko-KR" altLang="en-US" dirty="0"/>
              <a:t> 라는 라이브러리를 자주 사용하고 있습니다</a:t>
            </a:r>
            <a:endParaRPr lang="en-US" altLang="ko-KR" dirty="0"/>
          </a:p>
          <a:p>
            <a:r>
              <a:rPr lang="ko-KR" altLang="en-US" dirty="0"/>
              <a:t>그 이유가 뭘까요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단순히 코드가 간단해서 만은 아닙니다</a:t>
            </a:r>
            <a:endParaRPr lang="en-US" altLang="ko-KR" dirty="0"/>
          </a:p>
          <a:p>
            <a:r>
              <a:rPr lang="ko-KR" altLang="en-US" dirty="0"/>
              <a:t>지금부터 실험을 해보죠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IPython</a:t>
            </a:r>
            <a:r>
              <a:rPr lang="ko-KR" altLang="en-US" dirty="0"/>
              <a:t>에는 </a:t>
            </a:r>
            <a:r>
              <a:rPr lang="en-US" altLang="ko-KR" dirty="0"/>
              <a:t>%</a:t>
            </a:r>
            <a:r>
              <a:rPr lang="ko-KR" altLang="en-US" dirty="0"/>
              <a:t>문자로 시작되는 </a:t>
            </a:r>
            <a:r>
              <a:rPr lang="en-US" altLang="ko-KR" dirty="0"/>
              <a:t>built-in magic</a:t>
            </a:r>
            <a:r>
              <a:rPr lang="ko-KR" altLang="en-US" dirty="0"/>
              <a:t> </a:t>
            </a:r>
            <a:r>
              <a:rPr lang="en-US" altLang="ko-KR" dirty="0"/>
              <a:t>command </a:t>
            </a:r>
            <a:r>
              <a:rPr lang="ko-KR" altLang="en-US" dirty="0"/>
              <a:t>즉</a:t>
            </a:r>
            <a:r>
              <a:rPr lang="en-US" altLang="ko-KR" dirty="0"/>
              <a:t> </a:t>
            </a:r>
            <a:r>
              <a:rPr lang="ko-KR" altLang="en-US" dirty="0"/>
              <a:t>내장된 매직 명령어들이 있습니다</a:t>
            </a:r>
            <a:endParaRPr lang="en-US" altLang="ko-KR" dirty="0"/>
          </a:p>
          <a:p>
            <a:r>
              <a:rPr lang="ko-KR" altLang="en-US" dirty="0"/>
              <a:t>매직 명령들은 </a:t>
            </a:r>
            <a:r>
              <a:rPr lang="en-US" altLang="ko-KR" dirty="0" err="1"/>
              <a:t>I</a:t>
            </a:r>
            <a:r>
              <a:rPr lang="en-US" altLang="ko-KR" baseline="0" dirty="0" err="1"/>
              <a:t>P</a:t>
            </a:r>
            <a:r>
              <a:rPr lang="en-US" altLang="ko-KR" dirty="0" err="1"/>
              <a:t>ython</a:t>
            </a:r>
            <a:r>
              <a:rPr lang="en-US" altLang="ko-KR" dirty="0"/>
              <a:t> </a:t>
            </a:r>
            <a:r>
              <a:rPr lang="ko-KR" altLang="en-US" dirty="0"/>
              <a:t>환경에서 특별한 기능들을 수행합니다</a:t>
            </a:r>
            <a:endParaRPr lang="en-US" altLang="ko-KR" dirty="0"/>
          </a:p>
          <a:p>
            <a:r>
              <a:rPr lang="ko-KR" altLang="en-US" dirty="0"/>
              <a:t>그 중 하나인 </a:t>
            </a:r>
            <a:r>
              <a:rPr lang="en-US" altLang="ko-KR" dirty="0" err="1"/>
              <a:t>timeit</a:t>
            </a:r>
            <a:r>
              <a:rPr lang="ko-KR" altLang="en-US" dirty="0"/>
              <a:t>은 지정된 </a:t>
            </a:r>
            <a:r>
              <a:rPr lang="ko-KR" altLang="en-US" dirty="0" err="1"/>
              <a:t>파이썬</a:t>
            </a:r>
            <a:r>
              <a:rPr lang="ko-KR" altLang="en-US" dirty="0"/>
              <a:t> 명령이나 표현을 수행하는데 걸린 시간을 알려줍니다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%</a:t>
            </a:r>
            <a:r>
              <a:rPr lang="en-US" altLang="ko-KR" dirty="0" err="1"/>
              <a:t>timeit</a:t>
            </a:r>
            <a:r>
              <a:rPr lang="ko-KR" altLang="en-US" dirty="0"/>
              <a:t>을 이용해서 </a:t>
            </a:r>
            <a:r>
              <a:rPr lang="ko-KR" altLang="en-US" dirty="0" err="1"/>
              <a:t>파이썬</a:t>
            </a:r>
            <a:r>
              <a:rPr lang="ko-KR" altLang="en-US" dirty="0"/>
              <a:t> 연산과 </a:t>
            </a:r>
            <a:r>
              <a:rPr lang="ko-KR" altLang="en-US" dirty="0" err="1"/>
              <a:t>넘파이</a:t>
            </a:r>
            <a:r>
              <a:rPr lang="ko-KR" altLang="en-US" dirty="0"/>
              <a:t> 연산의 성능 차이를 체험해 보세요</a:t>
            </a:r>
            <a:endParaRPr lang="en-US" altLang="ko-KR" dirty="0"/>
          </a:p>
          <a:p>
            <a:r>
              <a:rPr lang="ko-KR" altLang="en-US" dirty="0"/>
              <a:t>여러분은 어떤 걸 </a:t>
            </a:r>
            <a:r>
              <a:rPr lang="ko-KR" altLang="en-US" dirty="0" err="1"/>
              <a:t>선택하셨나요</a:t>
            </a:r>
            <a:r>
              <a:rPr lang="en-US" altLang="ko-KR" dirty="0"/>
              <a:t>?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764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206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170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976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284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쥬피터</a:t>
            </a:r>
            <a:r>
              <a:rPr lang="ko-KR" altLang="en-US" dirty="0"/>
              <a:t> 노트북에서는</a:t>
            </a:r>
            <a:r>
              <a:rPr lang="en-US" altLang="ko-KR" baseline="0" dirty="0"/>
              <a:t> </a:t>
            </a:r>
            <a:r>
              <a:rPr lang="ko-KR" altLang="en-US" dirty="0"/>
              <a:t>하나의 셀</a:t>
            </a:r>
            <a:r>
              <a:rPr lang="en-US" altLang="ko-KR" dirty="0"/>
              <a:t>(cell)</a:t>
            </a:r>
            <a:r>
              <a:rPr lang="ko-KR" altLang="en-US" dirty="0"/>
              <a:t>에서는 마지막 하나의 출력 값만 줍니다</a:t>
            </a:r>
            <a:endParaRPr lang="en-US" altLang="ko-KR" dirty="0"/>
          </a:p>
          <a:p>
            <a:r>
              <a:rPr lang="ko-KR" altLang="en-US" dirty="0"/>
              <a:t>코딩을 하다 보면 한 셀에서 여러 개의 출력을 하고 싶을 때가 있는데요 </a:t>
            </a:r>
            <a:endParaRPr lang="en-US" altLang="ko-KR" dirty="0"/>
          </a:p>
          <a:p>
            <a:r>
              <a:rPr lang="ko-KR" altLang="en-US" dirty="0"/>
              <a:t>그럴 때는 다음 </a:t>
            </a:r>
            <a:r>
              <a:rPr lang="en-US" altLang="ko-KR" dirty="0"/>
              <a:t>2 </a:t>
            </a:r>
            <a:r>
              <a:rPr lang="ko-KR" altLang="en-US" dirty="0"/>
              <a:t>라인을 코드의 앞 부분에 삽입해 주시면 되세요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sz="1200" dirty="0"/>
              <a:t>from </a:t>
            </a:r>
            <a:r>
              <a:rPr lang="en-US" altLang="ko-KR" sz="1200" dirty="0" err="1"/>
              <a:t>IPython.core.interactiveshell</a:t>
            </a:r>
            <a:r>
              <a:rPr lang="en-US" altLang="ko-KR" sz="1200" dirty="0"/>
              <a:t> import </a:t>
            </a:r>
            <a:r>
              <a:rPr lang="en-US" altLang="ko-KR" sz="1200" dirty="0" err="1"/>
              <a:t>InteractiveShell</a:t>
            </a: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 err="1"/>
              <a:t>InteractiveShell.ast_node_interactivity</a:t>
            </a:r>
            <a:r>
              <a:rPr lang="en-US" altLang="ko-KR" sz="1200" dirty="0"/>
              <a:t> = "all"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EC6B8-D7CF-424A-8499-92E3F5CDD96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10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 typeface="+mj-lt"/>
              <a:buNone/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Font typeface="+mj-lt"/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228600" indent="-228600">
              <a:lnSpc>
                <a:spcPct val="100000"/>
              </a:lnSpc>
              <a:buFont typeface="+mj-lt"/>
              <a:buAutoNum type="arabicPeriod"/>
              <a:defRPr/>
            </a:lvl1pPr>
          </a:lstStyle>
          <a:p>
            <a:fld id="{572B6814-541E-4333-8D27-333A44922E75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228600" indent="-228600">
              <a:lnSpc>
                <a:spcPct val="100000"/>
              </a:lnSpc>
              <a:buFont typeface="+mj-lt"/>
              <a:buAutoNum type="arabicPeriod"/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228600" indent="-228600">
              <a:lnSpc>
                <a:spcPct val="100000"/>
              </a:lnSpc>
              <a:buFont typeface="+mj-lt"/>
              <a:buAutoNum type="arabicPeriod"/>
              <a:defRPr/>
            </a:lvl1pPr>
          </a:lstStyle>
          <a:p>
            <a:pPr marL="0" indent="0">
              <a:buFont typeface="+mj-lt"/>
              <a:buNone/>
            </a:pPr>
            <a:fld id="{F476CAE7-ABBB-4B5E-ACD1-72C2FED42ED1}" type="slidenum">
              <a:rPr lang="ko-KR" altLang="en-US" smtClean="0"/>
              <a:pPr marL="0" indent="0">
                <a:buFont typeface="+mj-lt"/>
                <a:buNone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067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F72C-250F-49EE-9051-206F453A77C6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938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688CE-AFD3-4325-837C-DD3EAFF8EAF4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829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1463" indent="-271463">
              <a:defRPr/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19E66-1D0C-4B85-9B21-FAFF67531727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720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9328C-A493-485A-9B01-6FC08038834E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911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1601-942C-49B4-BBD8-2A11C5CF9FCE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674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287DB-B88C-4F93-BC90-278B76B6EE44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746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A5B2-D179-4127-8F21-5E3D2AF9BAD0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163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0498D-35D9-4DEB-897C-FE1E1BE8B799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049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BD6A7-9C34-45C3-810A-76C27A88C7AA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031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F52E8-1F6C-4C55-9EDB-2391665479E5}" type="datetime1">
              <a:rPr lang="ko-KR" altLang="en-US" smtClean="0"/>
              <a:t>2021-03-14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66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275573"/>
            <a:ext cx="10515600" cy="1090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545770"/>
            <a:ext cx="10515600" cy="48105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44403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ct val="10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펜고딕L" panose="02020600000000000000" pitchFamily="18" charset="-127"/>
                <a:ea typeface="a펜고딕L" panose="02020600000000000000" pitchFamily="18" charset="-127"/>
              </a:defRPr>
            </a:lvl1pPr>
          </a:lstStyle>
          <a:p>
            <a:fld id="{262D3B09-B348-4938-95B7-1005046A4F58}" type="datetime1">
              <a:rPr lang="ko-KR" altLang="en-US" smtClean="0"/>
              <a:pPr/>
              <a:t>2021-03-14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44403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펜고딕L" panose="02020600000000000000" pitchFamily="18" charset="-127"/>
                <a:ea typeface="a펜고딕L" panose="02020600000000000000" pitchFamily="18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44403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lnSpc>
                <a:spcPct val="100000"/>
              </a:lnSpc>
              <a:defRPr sz="1200">
                <a:solidFill>
                  <a:schemeClr val="tx1">
                    <a:tint val="75000"/>
                  </a:schemeClr>
                </a:solidFill>
                <a:latin typeface="a펜고딕L" panose="02020600000000000000" pitchFamily="18" charset="-127"/>
                <a:ea typeface="a펜고딕L" panose="02020600000000000000" pitchFamily="18" charset="-127"/>
              </a:defRPr>
            </a:lvl1pPr>
          </a:lstStyle>
          <a:p>
            <a:fld id="{F476CAE7-ABBB-4B5E-ACD1-72C2FED42ED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602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j-cs"/>
        </a:defRPr>
      </a:lvl1pPr>
    </p:titleStyle>
    <p:bodyStyle>
      <a:lvl1pPr marL="271463" indent="-271463" algn="l" defTabSz="914400" rtl="0" eaLnBrk="1" latinLnBrk="1" hangingPunct="1">
        <a:lnSpc>
          <a:spcPct val="100000"/>
        </a:lnSpc>
        <a:spcBef>
          <a:spcPts val="0"/>
        </a:spcBef>
        <a:buClr>
          <a:srgbClr val="C00000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100000"/>
        </a:lnSpc>
        <a:spcBef>
          <a:spcPts val="0"/>
        </a:spcBef>
        <a:buClr>
          <a:srgbClr val="00B05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100000"/>
        </a:lnSpc>
        <a:spcBef>
          <a:spcPts val="0"/>
        </a:spcBef>
        <a:buClr>
          <a:srgbClr val="00B0F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100000"/>
        </a:lnSpc>
        <a:spcBef>
          <a:spcPts val="0"/>
        </a:spcBef>
        <a:buClr>
          <a:srgbClr val="7030A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100000"/>
        </a:lnSpc>
        <a:spcBef>
          <a:spcPts val="0"/>
        </a:spcBef>
        <a:buClr>
          <a:srgbClr val="FFFF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펜고딕L" panose="02020600000000000000" pitchFamily="18" charset="-127"/>
          <a:ea typeface="a펜고딕L" panose="02020600000000000000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3.m4a"/><Relationship Id="rId7" Type="http://schemas.openxmlformats.org/officeDocument/2006/relationships/hyperlink" Target="https://en.wikipedia.org/wiki/Matrix_(mathematics)" TargetMode="External"/><Relationship Id="rId2" Type="http://schemas.microsoft.com/office/2007/relationships/media" Target="../media/media3.m4a"/><Relationship Id="rId1" Type="http://schemas.openxmlformats.org/officeDocument/2006/relationships/tags" Target="../tags/tag4.xml"/><Relationship Id="rId6" Type="http://schemas.openxmlformats.org/officeDocument/2006/relationships/hyperlink" Target="https://en.wikipedia.org/wiki/Binary_operation" TargetMode="External"/><Relationship Id="rId11" Type="http://schemas.openxmlformats.org/officeDocument/2006/relationships/image" Target="../media/image10.png"/><Relationship Id="rId5" Type="http://schemas.openxmlformats.org/officeDocument/2006/relationships/notesSlide" Target="../notesSlides/notesSlide11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5.xml"/><Relationship Id="rId6" Type="http://schemas.openxmlformats.org/officeDocument/2006/relationships/hyperlink" Target="https://en.wikipedia.org/wiki/Matrix_(mathematics)" TargetMode="External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tags" Target="../tags/tag6.xml"/><Relationship Id="rId6" Type="http://schemas.openxmlformats.org/officeDocument/2006/relationships/hyperlink" Target="http://cyber.inu.ac.kr/" TargetMode="Externa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ko.wikipedia.org/wiki/%ED%8C%8C%EC%9D%B4%EC%8D%AC" TargetMode="External"/><Relationship Id="rId13" Type="http://schemas.openxmlformats.org/officeDocument/2006/relationships/hyperlink" Target="https://en.wikipedia.org/wiki/NumPy#cite_note-4" TargetMode="External"/><Relationship Id="rId18" Type="http://schemas.openxmlformats.org/officeDocument/2006/relationships/hyperlink" Target="https://en.wikipedia.org/wiki/Mathematics" TargetMode="External"/><Relationship Id="rId3" Type="http://schemas.openxmlformats.org/officeDocument/2006/relationships/audio" Target="../media/media2.m4a"/><Relationship Id="rId7" Type="http://schemas.openxmlformats.org/officeDocument/2006/relationships/hyperlink" Target="https://ko.wikipedia.org/wiki/%EB%B0%B0%EC%97%B4" TargetMode="External"/><Relationship Id="rId12" Type="http://schemas.openxmlformats.org/officeDocument/2006/relationships/hyperlink" Target="https://en.wikipedia.org/wiki/NumPy#cite_note-3" TargetMode="External"/><Relationship Id="rId17" Type="http://schemas.openxmlformats.org/officeDocument/2006/relationships/hyperlink" Target="https://en.wikipedia.org/wiki/High-level_programming_language" TargetMode="External"/><Relationship Id="rId2" Type="http://schemas.microsoft.com/office/2007/relationships/media" Target="../media/media2.m4a"/><Relationship Id="rId16" Type="http://schemas.openxmlformats.org/officeDocument/2006/relationships/hyperlink" Target="https://en.wikipedia.org/wiki/Matrix_(math)" TargetMode="External"/><Relationship Id="rId20" Type="http://schemas.openxmlformats.org/officeDocument/2006/relationships/image" Target="../media/image1.png"/><Relationship Id="rId1" Type="http://schemas.openxmlformats.org/officeDocument/2006/relationships/tags" Target="../tags/tag3.xml"/><Relationship Id="rId6" Type="http://schemas.openxmlformats.org/officeDocument/2006/relationships/hyperlink" Target="https://ko.wikipedia.org/wiki/%ED%96%89%EB%A0%AC" TargetMode="External"/><Relationship Id="rId11" Type="http://schemas.openxmlformats.org/officeDocument/2006/relationships/hyperlink" Target="https://en.wikipedia.org/wiki/Help:Pronunciation_respelling_key" TargetMode="External"/><Relationship Id="rId5" Type="http://schemas.openxmlformats.org/officeDocument/2006/relationships/notesSlide" Target="../notesSlides/notesSlide4.xml"/><Relationship Id="rId15" Type="http://schemas.openxmlformats.org/officeDocument/2006/relationships/hyperlink" Target="https://en.wikipedia.org/wiki/Array_data_structure" TargetMode="External"/><Relationship Id="rId10" Type="http://schemas.openxmlformats.org/officeDocument/2006/relationships/hyperlink" Target="https://en.wikipedia.org/wiki/Help:IPA/English" TargetMode="External"/><Relationship Id="rId19" Type="http://schemas.openxmlformats.org/officeDocument/2006/relationships/hyperlink" Target="https://en.wikipedia.org/wiki/Function_(mathematics)" TargetMode="External"/><Relationship Id="rId4" Type="http://schemas.openxmlformats.org/officeDocument/2006/relationships/slideLayout" Target="../slideLayouts/slideLayout2.xml"/><Relationship Id="rId9" Type="http://schemas.openxmlformats.org/officeDocument/2006/relationships/hyperlink" Target="https://ko.wikipedia.org/wiki/%EB%9D%BC%EC%9D%B4%EB%B8%8C%EB%9F%AC%EB%A6%AC" TargetMode="External"/><Relationship Id="rId14" Type="http://schemas.openxmlformats.org/officeDocument/2006/relationships/hyperlink" Target="https://en.wikipedia.org/wiki/Python_(programming_language)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45027" y="1187677"/>
            <a:ext cx="10101943" cy="2387600"/>
          </a:xfrm>
        </p:spPr>
        <p:txBody>
          <a:bodyPr>
            <a:normAutofit/>
          </a:bodyPr>
          <a:lstStyle/>
          <a:p>
            <a:r>
              <a:rPr lang="ko-KR" altLang="en-US" sz="4800" dirty="0"/>
              <a:t>신경망을 위한 </a:t>
            </a:r>
            <a:r>
              <a:rPr lang="ko-KR" altLang="en-US" sz="4800" dirty="0" err="1"/>
              <a:t>생기초</a:t>
            </a:r>
            <a:r>
              <a:rPr lang="ko-KR" altLang="en-US" sz="4800" dirty="0"/>
              <a:t> 수학 </a:t>
            </a:r>
            <a:r>
              <a:rPr lang="en-US" altLang="ko-KR" sz="4800" dirty="0"/>
              <a:t>(</a:t>
            </a:r>
            <a:r>
              <a:rPr lang="ko-KR" altLang="en-US" sz="4800" dirty="0"/>
              <a:t>선형대수</a:t>
            </a:r>
            <a:r>
              <a:rPr lang="en-US" altLang="ko-KR" sz="4800" dirty="0"/>
              <a:t>)</a:t>
            </a:r>
            <a:br>
              <a:rPr lang="en-US" altLang="ko-KR" sz="4800" dirty="0"/>
            </a:br>
            <a:r>
              <a:rPr lang="en-US" altLang="ko-KR" sz="2800" dirty="0">
                <a:solidFill>
                  <a:schemeClr val="accent6">
                    <a:lumMod val="50000"/>
                  </a:schemeClr>
                </a:solidFill>
              </a:rPr>
              <a:t>Basic Mathematics for Neural Networks (Linear Algebra)</a:t>
            </a:r>
            <a:endParaRPr lang="ko-KR" altLang="en-US" sz="3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47271" y="3456967"/>
            <a:ext cx="10497457" cy="3040062"/>
          </a:xfrm>
        </p:spPr>
        <p:txBody>
          <a:bodyPr>
            <a:normAutofit/>
          </a:bodyPr>
          <a:lstStyle/>
          <a:p>
            <a:pPr marL="2511425" algn="l"/>
            <a:r>
              <a:rPr lang="ko-KR" altLang="en-US" sz="2800" dirty="0">
                <a:solidFill>
                  <a:srgbClr val="FF0000"/>
                </a:solidFill>
              </a:rPr>
              <a:t>선형대수 </a:t>
            </a:r>
            <a:r>
              <a:rPr lang="en-US" altLang="ko-KR" sz="2800" dirty="0">
                <a:solidFill>
                  <a:srgbClr val="FF0000"/>
                </a:solidFill>
              </a:rPr>
              <a:t>(Linear</a:t>
            </a:r>
            <a:r>
              <a:rPr lang="ko-KR" altLang="en-US" sz="2800" dirty="0">
                <a:solidFill>
                  <a:srgbClr val="FF0000"/>
                </a:solidFill>
              </a:rPr>
              <a:t> </a:t>
            </a:r>
            <a:r>
              <a:rPr lang="en-US" altLang="ko-KR" sz="2800" dirty="0">
                <a:solidFill>
                  <a:srgbClr val="FF0000"/>
                </a:solidFill>
              </a:rPr>
              <a:t>Algebra)</a:t>
            </a:r>
          </a:p>
          <a:p>
            <a:pPr marL="2511425" algn="l"/>
            <a:r>
              <a:rPr lang="ko-KR" altLang="en-US" sz="2800" dirty="0"/>
              <a:t>통계 </a:t>
            </a:r>
            <a:r>
              <a:rPr lang="en-US" altLang="ko-KR" sz="2800" dirty="0"/>
              <a:t>(Statistics)</a:t>
            </a:r>
          </a:p>
          <a:p>
            <a:pPr marL="2511425" algn="l"/>
            <a:r>
              <a:rPr lang="ko-KR" altLang="en-US" sz="2800" dirty="0"/>
              <a:t>확률 </a:t>
            </a:r>
            <a:r>
              <a:rPr lang="en-US" altLang="ko-KR" sz="2800" dirty="0"/>
              <a:t>(Probability)</a:t>
            </a:r>
          </a:p>
          <a:p>
            <a:pPr marL="2511425" algn="l"/>
            <a:endParaRPr lang="en-US" altLang="ko-KR" sz="2800" dirty="0"/>
          </a:p>
          <a:p>
            <a:pPr algn="l"/>
            <a:r>
              <a:rPr lang="en-US" altLang="ko-KR" sz="1800" dirty="0"/>
              <a:t>(Home Lab4) </a:t>
            </a:r>
            <a:r>
              <a:rPr lang="ko-KR" altLang="en-US" sz="1800" dirty="0"/>
              <a:t>새 </a:t>
            </a:r>
            <a:r>
              <a:rPr lang="en-US" altLang="ko-KR" sz="1800" dirty="0" err="1"/>
              <a:t>IPython</a:t>
            </a:r>
            <a:r>
              <a:rPr lang="en-US" altLang="ko-KR" sz="1800" dirty="0"/>
              <a:t> </a:t>
            </a:r>
            <a:r>
              <a:rPr lang="ko-KR" altLang="en-US" sz="1800" dirty="0"/>
              <a:t>노트북 </a:t>
            </a:r>
            <a:r>
              <a:rPr lang="en-US" altLang="ko-KR" sz="1800" dirty="0"/>
              <a:t>lab4(</a:t>
            </a:r>
            <a:r>
              <a:rPr lang="ko-KR" altLang="en-US" sz="1800" dirty="0"/>
              <a:t>이름</a:t>
            </a:r>
            <a:r>
              <a:rPr lang="en-US" altLang="ko-KR" sz="1800" dirty="0"/>
              <a:t>).</a:t>
            </a:r>
            <a:r>
              <a:rPr lang="en-US" altLang="ko-KR" sz="1800" dirty="0" err="1"/>
              <a:t>ipynb</a:t>
            </a:r>
            <a:r>
              <a:rPr lang="ko-KR" altLang="en-US" sz="1800" dirty="0"/>
              <a:t>을</a:t>
            </a:r>
            <a:r>
              <a:rPr lang="en-US" altLang="ko-KR" sz="1800" dirty="0"/>
              <a:t> </a:t>
            </a:r>
            <a:r>
              <a:rPr lang="ko-KR" altLang="en-US" sz="1800" dirty="0"/>
              <a:t>생성해서 </a:t>
            </a:r>
            <a:r>
              <a:rPr lang="en-US" altLang="ko-KR" sz="1800" dirty="0"/>
              <a:t>“</a:t>
            </a:r>
            <a:r>
              <a:rPr lang="ko-KR" altLang="en-US" sz="1800" dirty="0"/>
              <a:t>선형 대수학</a:t>
            </a:r>
            <a:r>
              <a:rPr lang="en-US" altLang="ko-KR" sz="1800" dirty="0"/>
              <a:t>” </a:t>
            </a:r>
            <a:r>
              <a:rPr lang="ko-KR" altLang="en-US" sz="1800" dirty="0"/>
              <a:t>자료의 코드들을</a:t>
            </a:r>
            <a:r>
              <a:rPr lang="en-US" altLang="ko-KR" sz="1800" dirty="0"/>
              <a:t> </a:t>
            </a:r>
            <a:r>
              <a:rPr lang="ko-KR" altLang="en-US" sz="1800" dirty="0"/>
              <a:t>실행해보세요</a:t>
            </a:r>
            <a:endParaRPr lang="en-US" altLang="ko-KR" sz="1800" dirty="0"/>
          </a:p>
          <a:p>
            <a:pPr algn="l"/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                    Create a new </a:t>
            </a:r>
            <a:r>
              <a:rPr lang="en-US" altLang="ko-KR" sz="1800" dirty="0" err="1">
                <a:solidFill>
                  <a:schemeClr val="bg1">
                    <a:lumMod val="50000"/>
                  </a:schemeClr>
                </a:solidFill>
              </a:rPr>
              <a:t>IPython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 notebook and run the codes in this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“Linear</a:t>
            </a:r>
            <a:r>
              <a:rPr lang="ko-KR" altLang="en-US" sz="1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Algebra”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indent="0">
              <a:buNone/>
            </a:pPr>
            <a:fld id="{3106C740-F6C6-4638-A784-0AEBA7F1170C}" type="slidenum">
              <a:rPr lang="ko-KR" altLang="en-US" smtClean="0"/>
              <a:pPr marL="0" indent="0">
                <a:buNone/>
              </a:pPr>
              <a:t>1</a:t>
            </a:fld>
            <a:endParaRPr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9333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048"/>
    </mc:Choice>
    <mc:Fallback xmlns="">
      <p:transition spd="slow" advTm="63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벡터 성분 제곱 값의 합</a:t>
            </a:r>
            <a:br>
              <a:rPr lang="ko-KR" altLang="en-US" b="1" dirty="0"/>
            </a:br>
            <a:r>
              <a:rPr lang="en-US" altLang="ko-KR" b="1" dirty="0"/>
              <a:t>Sum of Squares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770927"/>
            <a:ext cx="10515600" cy="1956122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ko-KR" sz="1800" dirty="0" err="1"/>
              <a:t>def</a:t>
            </a:r>
            <a:r>
              <a:rPr lang="en-US" altLang="ko-KR" sz="1800" dirty="0"/>
              <a:t> </a:t>
            </a:r>
            <a:r>
              <a:rPr lang="en-US" altLang="ko-KR" sz="1800" dirty="0" err="1"/>
              <a:t>sum_of_squares</a:t>
            </a:r>
            <a:r>
              <a:rPr lang="en-US" altLang="ko-KR" sz="1800" dirty="0"/>
              <a:t>(v):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1800" dirty="0"/>
              <a:t>    """v_1 * v_1 + ... + </a:t>
            </a:r>
            <a:r>
              <a:rPr lang="en-US" altLang="ko-KR" sz="1800" dirty="0" err="1"/>
              <a:t>v_n</a:t>
            </a:r>
            <a:r>
              <a:rPr lang="en-US" altLang="ko-KR" sz="1800" dirty="0"/>
              <a:t> * </a:t>
            </a:r>
            <a:r>
              <a:rPr lang="en-US" altLang="ko-KR" sz="1800" dirty="0" err="1"/>
              <a:t>v_n</a:t>
            </a:r>
            <a:r>
              <a:rPr lang="en-US" altLang="ko-KR" sz="1800" dirty="0"/>
              <a:t>"""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1800" dirty="0"/>
              <a:t>    return dot(v, v)</a:t>
            </a:r>
          </a:p>
          <a:p>
            <a:pPr marL="0" indent="0">
              <a:lnSpc>
                <a:spcPct val="110000"/>
              </a:lnSpc>
              <a:buNone/>
            </a:pPr>
            <a:endParaRPr lang="en-US" altLang="ko-KR" sz="1800" dirty="0"/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1800" dirty="0"/>
              <a:t>v = [1,2,3,4]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1800" dirty="0" err="1"/>
              <a:t>sum_of_squares</a:t>
            </a:r>
            <a:r>
              <a:rPr lang="en-US" altLang="ko-KR" sz="1800" dirty="0"/>
              <a:t>(v) # v * v = [1,4,9,16]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838200" y="3983616"/>
            <a:ext cx="10515600" cy="1456484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800" dirty="0"/>
              <a:t># Magnitude (or length)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800" dirty="0" err="1"/>
              <a:t>def</a:t>
            </a:r>
            <a:r>
              <a:rPr lang="en-US" altLang="ko-KR" sz="1800" dirty="0"/>
              <a:t> magnitude(v):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800" dirty="0"/>
              <a:t>    return </a:t>
            </a:r>
            <a:r>
              <a:rPr lang="en-US" altLang="ko-KR" sz="1800" dirty="0" err="1"/>
              <a:t>math.sqrt</a:t>
            </a:r>
            <a:r>
              <a:rPr lang="en-US" altLang="ko-KR" sz="1800" dirty="0"/>
              <a:t>(</a:t>
            </a:r>
            <a:r>
              <a:rPr lang="en-US" altLang="ko-KR" sz="1800" dirty="0" err="1"/>
              <a:t>sum_of_squares</a:t>
            </a:r>
            <a:r>
              <a:rPr lang="en-US" altLang="ko-KR" sz="1800" dirty="0"/>
              <a:t>(v))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800" dirty="0"/>
              <a:t>magnitude(v)</a:t>
            </a: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838200" y="5718806"/>
            <a:ext cx="10515600" cy="847155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800" dirty="0"/>
              <a:t># </a:t>
            </a:r>
            <a:r>
              <a:rPr lang="en-US" altLang="ko-KR" sz="1800" dirty="0" err="1"/>
              <a:t>Numpy</a:t>
            </a:r>
            <a:r>
              <a:rPr lang="en-US" altLang="ko-KR" sz="1800" dirty="0"/>
              <a:t> version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800" dirty="0" err="1"/>
              <a:t>np.linalg.norm</a:t>
            </a:r>
            <a:r>
              <a:rPr lang="en-US" altLang="ko-KR" sz="1800" dirty="0"/>
              <a:t>(v)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254673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두 벡터 사이의 거리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Distance Between Two Vectors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45771"/>
            <a:ext cx="10515600" cy="2841034"/>
          </a:xfrm>
          <a:ln>
            <a:solidFill>
              <a:srgbClr val="00B050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ko-KR" dirty="0"/>
              <a:t>#original version</a:t>
            </a:r>
          </a:p>
          <a:p>
            <a:pPr marL="0" indent="0"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en-US" altLang="ko-KR" dirty="0" err="1"/>
              <a:t>squared_distance</a:t>
            </a:r>
            <a:r>
              <a:rPr lang="en-US" altLang="ko-KR" dirty="0"/>
              <a:t>(v, w):</a:t>
            </a:r>
          </a:p>
          <a:p>
            <a:pPr marL="0" indent="0">
              <a:buNone/>
            </a:pPr>
            <a:r>
              <a:rPr lang="en-US" altLang="ko-KR" dirty="0"/>
              <a:t>    return </a:t>
            </a:r>
            <a:r>
              <a:rPr lang="en-US" altLang="ko-KR" dirty="0" err="1"/>
              <a:t>sum_of_squares</a:t>
            </a:r>
            <a:r>
              <a:rPr lang="en-US" altLang="ko-KR" dirty="0"/>
              <a:t>(</a:t>
            </a:r>
            <a:r>
              <a:rPr lang="en-US" altLang="ko-KR" dirty="0" err="1"/>
              <a:t>vector_subtract</a:t>
            </a:r>
            <a:r>
              <a:rPr lang="en-US" altLang="ko-KR" dirty="0"/>
              <a:t>(v, w))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distance(v, w):</a:t>
            </a:r>
          </a:p>
          <a:p>
            <a:pPr marL="0" indent="0">
              <a:buNone/>
            </a:pPr>
            <a:r>
              <a:rPr lang="en-US" altLang="ko-KR" dirty="0"/>
              <a:t>   return </a:t>
            </a:r>
            <a:r>
              <a:rPr lang="en-US" altLang="ko-KR" dirty="0" err="1"/>
              <a:t>math.sqrt</a:t>
            </a:r>
            <a:r>
              <a:rPr lang="en-US" altLang="ko-KR" dirty="0"/>
              <a:t>(</a:t>
            </a:r>
            <a:r>
              <a:rPr lang="en-US" altLang="ko-KR" dirty="0" err="1"/>
              <a:t>squared_distance</a:t>
            </a:r>
            <a:r>
              <a:rPr lang="en-US" altLang="ko-KR" dirty="0"/>
              <a:t>(v, w))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v = [1,2,3,4]</a:t>
            </a:r>
          </a:p>
          <a:p>
            <a:pPr marL="0" indent="0">
              <a:buNone/>
            </a:pPr>
            <a:r>
              <a:rPr lang="en-US" altLang="ko-KR" dirty="0"/>
              <a:t>w = [-4,-3,-2,-1]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squared_distance</a:t>
            </a:r>
            <a:r>
              <a:rPr lang="en-US" altLang="ko-KR" dirty="0"/>
              <a:t>(</a:t>
            </a:r>
            <a:r>
              <a:rPr lang="en-US" altLang="ko-KR" dirty="0" err="1"/>
              <a:t>v,w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4800081"/>
            <a:ext cx="10515600" cy="697894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800" dirty="0"/>
              <a:t>distance(</a:t>
            </a:r>
            <a:r>
              <a:rPr lang="en-US" altLang="ko-KR" sz="1800" dirty="0" err="1"/>
              <a:t>v,w</a:t>
            </a:r>
            <a:r>
              <a:rPr lang="en-US" altLang="ko-KR" sz="1800" dirty="0"/>
              <a:t>)</a:t>
            </a: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838200" y="5834556"/>
            <a:ext cx="10515600" cy="847155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800" dirty="0"/>
              <a:t># </a:t>
            </a:r>
            <a:r>
              <a:rPr lang="en-US" altLang="ko-KR" sz="1800" dirty="0" err="1"/>
              <a:t>Numpy</a:t>
            </a:r>
            <a:r>
              <a:rPr lang="en-US" altLang="ko-KR" sz="1800" dirty="0"/>
              <a:t> version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800" dirty="0" err="1"/>
              <a:t>np.linalg.norm</a:t>
            </a:r>
            <a:r>
              <a:rPr lang="en-US" altLang="ko-KR" sz="1800" dirty="0"/>
              <a:t>(</a:t>
            </a:r>
            <a:r>
              <a:rPr lang="en-US" altLang="ko-KR" sz="1800" dirty="0" err="1"/>
              <a:t>np.subtract</a:t>
            </a:r>
            <a:r>
              <a:rPr lang="en-US" altLang="ko-KR" sz="1800" dirty="0"/>
              <a:t>(</a:t>
            </a:r>
            <a:r>
              <a:rPr lang="en-US" altLang="ko-KR" sz="1800" dirty="0" err="1"/>
              <a:t>v,w</a:t>
            </a:r>
            <a:r>
              <a:rPr lang="en-US" altLang="ko-KR" sz="1800" dirty="0"/>
              <a:t>)) # or </a:t>
            </a:r>
            <a:r>
              <a:rPr lang="en-US" altLang="ko-KR" sz="1800" dirty="0" err="1"/>
              <a:t>np.sqrt</a:t>
            </a:r>
            <a:r>
              <a:rPr lang="en-US" altLang="ko-KR" sz="1800" dirty="0"/>
              <a:t>(</a:t>
            </a:r>
            <a:r>
              <a:rPr lang="en-US" altLang="ko-KR" sz="1800" dirty="0" err="1"/>
              <a:t>np.sum</a:t>
            </a:r>
            <a:r>
              <a:rPr lang="en-US" altLang="ko-KR" sz="1800" dirty="0"/>
              <a:t>(</a:t>
            </a:r>
            <a:r>
              <a:rPr lang="en-US" altLang="ko-KR" sz="1800" dirty="0" err="1"/>
              <a:t>np.subtract</a:t>
            </a:r>
            <a:r>
              <a:rPr lang="en-US" altLang="ko-KR" sz="1800" dirty="0"/>
              <a:t>(</a:t>
            </a:r>
            <a:r>
              <a:rPr lang="en-US" altLang="ko-KR" sz="1800" dirty="0" err="1"/>
              <a:t>v,w</a:t>
            </a:r>
            <a:r>
              <a:rPr lang="en-US" altLang="ko-KR" sz="1800" dirty="0"/>
              <a:t>)**2))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850" y="122034"/>
            <a:ext cx="4076700" cy="739140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295119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838200" y="5133474"/>
            <a:ext cx="6974305" cy="690081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행렬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Matrices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716066"/>
            <a:ext cx="10515600" cy="187890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ko-KR" altLang="en-US" sz="2400" dirty="0"/>
              <a:t>행렬은 </a:t>
            </a:r>
            <a:r>
              <a:rPr lang="en-US" altLang="ko-KR" sz="2400" dirty="0"/>
              <a:t>2</a:t>
            </a:r>
            <a:r>
              <a:rPr lang="ko-KR" altLang="en-US" sz="2400" dirty="0"/>
              <a:t>차원으로 구성된 숫자의 집합</a:t>
            </a:r>
            <a:endParaRPr lang="en-US" altLang="ko-KR" sz="2400" dirty="0"/>
          </a:p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A matrix is a two-dimensional collection of numbers</a:t>
            </a:r>
            <a:r>
              <a:rPr lang="en-US" altLang="ko-KR" sz="2400" dirty="0"/>
              <a:t>. </a:t>
            </a:r>
          </a:p>
          <a:p>
            <a:pPr>
              <a:lnSpc>
                <a:spcPct val="110000"/>
              </a:lnSpc>
            </a:pPr>
            <a:r>
              <a:rPr lang="ko-KR" altLang="en-US" sz="2400" dirty="0"/>
              <a:t>리스트의 리스트</a:t>
            </a:r>
            <a:endParaRPr lang="en-US" altLang="ko-KR" sz="2400" dirty="0"/>
          </a:p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lists of lists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3594969"/>
            <a:ext cx="10840656" cy="2517073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>
                <a:solidFill>
                  <a:srgbClr val="FF0000"/>
                </a:solidFill>
              </a:rPr>
              <a:t>(Tip)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266700" indent="-266700"/>
            <a:r>
              <a:rPr lang="en-US" altLang="ko-KR" sz="2000" dirty="0">
                <a:solidFill>
                  <a:srgbClr val="FF0000"/>
                </a:solidFill>
              </a:rPr>
              <a:t>Q</a:t>
            </a:r>
            <a:r>
              <a:rPr lang="en-US" altLang="ko-KR" sz="2000" dirty="0"/>
              <a:t>: </a:t>
            </a:r>
            <a:r>
              <a:rPr lang="en-US" altLang="ko-KR" sz="2000" dirty="0" err="1"/>
              <a:t>Jupyter</a:t>
            </a:r>
            <a:r>
              <a:rPr lang="en-US" altLang="ko-KR" sz="2000" dirty="0"/>
              <a:t> Notebook </a:t>
            </a:r>
            <a:r>
              <a:rPr lang="ko-KR" altLang="en-US" sz="2000" dirty="0"/>
              <a:t>셀에서 마지막 값 하나만이 아니라 중간에 모든 값을 차례로 출력하는 방법은</a:t>
            </a:r>
            <a:r>
              <a:rPr lang="en-US" altLang="ko-KR" sz="2000" dirty="0"/>
              <a:t>?</a:t>
            </a:r>
          </a:p>
          <a:p>
            <a:pPr marL="266700" indent="-266700"/>
            <a:r>
              <a:rPr lang="en-US" altLang="ko-KR" sz="2000" dirty="0">
                <a:solidFill>
                  <a:srgbClr val="FF0000"/>
                </a:solidFill>
              </a:rPr>
              <a:t>A</a:t>
            </a:r>
            <a:r>
              <a:rPr lang="en-US" altLang="ko-KR" sz="2000" dirty="0"/>
              <a:t>: print(), </a:t>
            </a:r>
            <a:r>
              <a:rPr lang="en-US" altLang="ko-KR" sz="2000" dirty="0" err="1"/>
              <a:t>IPython.display</a:t>
            </a:r>
            <a:r>
              <a:rPr lang="ko-KR" altLang="en-US" sz="2000" dirty="0"/>
              <a:t>를 써서 매번 출력하거나 </a:t>
            </a:r>
            <a:r>
              <a:rPr lang="en-US" altLang="ko-KR" sz="2000" dirty="0" err="1"/>
              <a:t>InteractiveShell</a:t>
            </a:r>
            <a:r>
              <a:rPr lang="ko-KR" altLang="en-US" sz="2000" dirty="0"/>
              <a:t>의 옵션을 지정합니다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from </a:t>
            </a:r>
            <a:r>
              <a:rPr lang="en-US" altLang="ko-KR" sz="2000" dirty="0" err="1"/>
              <a:t>IPython.core.interactiveshell</a:t>
            </a:r>
            <a:r>
              <a:rPr lang="en-US" altLang="ko-KR" sz="2000" dirty="0"/>
              <a:t> import </a:t>
            </a:r>
            <a:r>
              <a:rPr lang="en-US" altLang="ko-KR" sz="2000" dirty="0" err="1"/>
              <a:t>InteractiveShell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 err="1"/>
              <a:t>InteractiveShell.ast_node_interactivity</a:t>
            </a:r>
            <a:r>
              <a:rPr lang="en-US" altLang="ko-KR" sz="2000" dirty="0"/>
              <a:t> = "all"</a:t>
            </a:r>
          </a:p>
        </p:txBody>
      </p:sp>
    </p:spTree>
    <p:extLst>
      <p:ext uri="{BB962C8B-B14F-4D97-AF65-F5344CB8AC3E}">
        <p14:creationId xmlns:p14="http://schemas.microsoft.com/office/powerpoint/2010/main" val="659160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행렬 형태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Matrix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Shape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05281"/>
            <a:ext cx="10515600" cy="3576005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err="1"/>
              <a:t>def</a:t>
            </a:r>
            <a:r>
              <a:rPr lang="en-US" altLang="ko-KR" sz="1400" dirty="0"/>
              <a:t> shape(A):</a:t>
            </a:r>
          </a:p>
          <a:p>
            <a:pPr marL="0" indent="0">
              <a:buNone/>
            </a:pPr>
            <a:r>
              <a:rPr lang="en-US" altLang="ko-KR" sz="1400" dirty="0"/>
              <a:t>    </a:t>
            </a:r>
            <a:r>
              <a:rPr lang="en-US" altLang="ko-KR" sz="1400" dirty="0" err="1"/>
              <a:t>num_rows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len</a:t>
            </a:r>
            <a:r>
              <a:rPr lang="en-US" altLang="ko-KR" sz="1400" dirty="0"/>
              <a:t>(A)</a:t>
            </a:r>
          </a:p>
          <a:p>
            <a:pPr marL="0" indent="0">
              <a:buNone/>
            </a:pPr>
            <a:r>
              <a:rPr lang="en-US" altLang="ko-KR" sz="1400" dirty="0"/>
              <a:t>    </a:t>
            </a:r>
            <a:r>
              <a:rPr lang="en-US" altLang="ko-KR" sz="1400" dirty="0" err="1"/>
              <a:t>num_cols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len</a:t>
            </a:r>
            <a:r>
              <a:rPr lang="en-US" altLang="ko-KR" sz="1400" dirty="0"/>
              <a:t>(A[0]) if A else 0</a:t>
            </a:r>
          </a:p>
          <a:p>
            <a:pPr marL="0" indent="0">
              <a:buNone/>
            </a:pPr>
            <a:r>
              <a:rPr lang="en-US" altLang="ko-KR" sz="1400" dirty="0"/>
              <a:t>    return </a:t>
            </a:r>
            <a:r>
              <a:rPr lang="en-US" altLang="ko-KR" sz="1400" dirty="0" err="1"/>
              <a:t>num_rows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num_cols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 err="1"/>
              <a:t>def</a:t>
            </a:r>
            <a:r>
              <a:rPr lang="en-US" altLang="ko-KR" sz="1400" dirty="0"/>
              <a:t> </a:t>
            </a:r>
            <a:r>
              <a:rPr lang="en-US" altLang="ko-KR" sz="1400" dirty="0" err="1"/>
              <a:t>get_row</a:t>
            </a:r>
            <a:r>
              <a:rPr lang="en-US" altLang="ko-KR" sz="1400" dirty="0"/>
              <a:t>(A,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):</a:t>
            </a:r>
          </a:p>
          <a:p>
            <a:pPr marL="0" indent="0">
              <a:buNone/>
            </a:pPr>
            <a:r>
              <a:rPr lang="en-US" altLang="ko-KR" sz="1400" dirty="0"/>
              <a:t>    return A[</a:t>
            </a:r>
            <a:r>
              <a:rPr lang="en-US" altLang="ko-KR" sz="1400" dirty="0" err="1"/>
              <a:t>i</a:t>
            </a:r>
            <a:r>
              <a:rPr lang="en-US" altLang="ko-KR" sz="1400" dirty="0"/>
              <a:t>]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 err="1"/>
              <a:t>def</a:t>
            </a:r>
            <a:r>
              <a:rPr lang="en-US" altLang="ko-KR" sz="1400" dirty="0"/>
              <a:t> </a:t>
            </a:r>
            <a:r>
              <a:rPr lang="en-US" altLang="ko-KR" sz="1400" dirty="0" err="1"/>
              <a:t>get_column</a:t>
            </a:r>
            <a:r>
              <a:rPr lang="en-US" altLang="ko-KR" sz="1400" dirty="0"/>
              <a:t>(A, j):</a:t>
            </a:r>
          </a:p>
          <a:p>
            <a:pPr marL="0" indent="0">
              <a:buNone/>
            </a:pPr>
            <a:r>
              <a:rPr lang="en-US" altLang="ko-KR" sz="1400" dirty="0"/>
              <a:t>    return [</a:t>
            </a:r>
            <a:r>
              <a:rPr lang="en-US" altLang="ko-KR" sz="1400" dirty="0" err="1"/>
              <a:t>A_i</a:t>
            </a:r>
            <a:r>
              <a:rPr lang="en-US" altLang="ko-KR" sz="1400" dirty="0"/>
              <a:t>[j] for </a:t>
            </a:r>
            <a:r>
              <a:rPr lang="en-US" altLang="ko-KR" sz="1400" dirty="0" err="1"/>
              <a:t>A_i</a:t>
            </a:r>
            <a:r>
              <a:rPr lang="en-US" altLang="ko-KR" sz="1400" dirty="0"/>
              <a:t> in A]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fr-FR" altLang="ko-KR" sz="1400" dirty="0"/>
              <a:t>example_matrix = [[1,2,3,4,5], [11,12,13,14,15], [21,22,23,24,25]]</a:t>
            </a:r>
          </a:p>
          <a:p>
            <a:pPr marL="0" indent="0">
              <a:buNone/>
            </a:pPr>
            <a:endParaRPr lang="fr-FR" altLang="ko-KR" sz="1400" dirty="0"/>
          </a:p>
          <a:p>
            <a:pPr marL="0" indent="0">
              <a:buNone/>
            </a:pPr>
            <a:r>
              <a:rPr lang="fr-FR" altLang="ko-KR" sz="1400" dirty="0"/>
              <a:t>shape(example_matrix)</a:t>
            </a:r>
          </a:p>
          <a:p>
            <a:pPr marL="0" indent="0">
              <a:buNone/>
            </a:pPr>
            <a:r>
              <a:rPr lang="en-US" altLang="ko-KR" sz="1400" dirty="0" err="1"/>
              <a:t>get_row</a:t>
            </a:r>
            <a:r>
              <a:rPr lang="en-US" altLang="ko-KR" sz="1400" dirty="0"/>
              <a:t>(</a:t>
            </a:r>
            <a:r>
              <a:rPr lang="en-US" altLang="ko-KR" sz="1400" dirty="0" err="1"/>
              <a:t>example_matrix</a:t>
            </a:r>
            <a:r>
              <a:rPr lang="en-US" altLang="ko-KR" sz="1400" dirty="0"/>
              <a:t>, 0)</a:t>
            </a:r>
          </a:p>
          <a:p>
            <a:pPr marL="0" indent="0">
              <a:buNone/>
            </a:pPr>
            <a:r>
              <a:rPr lang="en-US" altLang="ko-KR" sz="1400" dirty="0" err="1"/>
              <a:t>get_column</a:t>
            </a:r>
            <a:r>
              <a:rPr lang="en-US" altLang="ko-KR" sz="1400" dirty="0"/>
              <a:t>(example_matrix,3)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5278057"/>
            <a:ext cx="10515600" cy="1165975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71463" indent="-271463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400" dirty="0"/>
              <a:t># </a:t>
            </a:r>
            <a:r>
              <a:rPr lang="en-US" altLang="ko-KR" sz="1400" dirty="0" err="1"/>
              <a:t>Numpy</a:t>
            </a:r>
            <a:r>
              <a:rPr lang="en-US" altLang="ko-KR" sz="1400" dirty="0"/>
              <a:t> version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400" dirty="0" err="1"/>
              <a:t>np.shape</a:t>
            </a:r>
            <a:r>
              <a:rPr lang="en-US" altLang="ko-KR" sz="1400" dirty="0"/>
              <a:t>(</a:t>
            </a:r>
            <a:r>
              <a:rPr lang="en-US" altLang="ko-KR" sz="1400" dirty="0" err="1"/>
              <a:t>example_matrix</a:t>
            </a:r>
            <a:r>
              <a:rPr lang="en-US" altLang="ko-KR" sz="1400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400" dirty="0" err="1"/>
              <a:t>example_matrix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np.array</a:t>
            </a:r>
            <a:r>
              <a:rPr lang="en-US" altLang="ko-KR" sz="1400" dirty="0"/>
              <a:t>(</a:t>
            </a:r>
            <a:r>
              <a:rPr lang="en-US" altLang="ko-KR" sz="1400" dirty="0" err="1"/>
              <a:t>example_matrix</a:t>
            </a:r>
            <a:r>
              <a:rPr lang="en-US" altLang="ko-KR" sz="1400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400" dirty="0" err="1"/>
              <a:t>example_matrix</a:t>
            </a:r>
            <a:r>
              <a:rPr lang="en-US" altLang="ko-KR" sz="1400" dirty="0"/>
              <a:t>[0] #row slicing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400" dirty="0" err="1"/>
              <a:t>example_matrix</a:t>
            </a:r>
            <a:r>
              <a:rPr lang="en-US" altLang="ko-KR" sz="1400" dirty="0"/>
              <a:t>[:,3] #row slicing</a:t>
            </a:r>
          </a:p>
        </p:txBody>
      </p:sp>
    </p:spTree>
    <p:extLst>
      <p:ext uri="{BB962C8B-B14F-4D97-AF65-F5344CB8AC3E}">
        <p14:creationId xmlns:p14="http://schemas.microsoft.com/office/powerpoint/2010/main" val="2538691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행렬 생성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Matrix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Generation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45771"/>
            <a:ext cx="10515600" cy="3732285"/>
          </a:xfrm>
          <a:ln>
            <a:solidFill>
              <a:srgbClr val="00B050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en-US" altLang="ko-KR" dirty="0" err="1"/>
              <a:t>make_matrix</a:t>
            </a:r>
            <a:r>
              <a:rPr lang="en-US" altLang="ko-KR" dirty="0"/>
              <a:t>(</a:t>
            </a:r>
            <a:r>
              <a:rPr lang="en-US" altLang="ko-KR" dirty="0" err="1"/>
              <a:t>num_rows</a:t>
            </a:r>
            <a:r>
              <a:rPr lang="en-US" altLang="ko-KR" dirty="0"/>
              <a:t>, </a:t>
            </a:r>
            <a:r>
              <a:rPr lang="en-US" altLang="ko-KR" dirty="0" err="1"/>
              <a:t>num_cols</a:t>
            </a:r>
            <a:r>
              <a:rPr lang="en-US" altLang="ko-KR" dirty="0"/>
              <a:t>, </a:t>
            </a:r>
            <a:r>
              <a:rPr lang="en-US" altLang="ko-KR" dirty="0" err="1"/>
              <a:t>entry_fn</a:t>
            </a:r>
            <a:r>
              <a:rPr lang="en-US" altLang="ko-KR" dirty="0"/>
              <a:t>):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"""returns a </a:t>
            </a:r>
            <a:r>
              <a:rPr lang="en-US" altLang="ko-KR" dirty="0" err="1"/>
              <a:t>num_rows</a:t>
            </a:r>
            <a:r>
              <a:rPr lang="en-US" altLang="ko-KR" dirty="0"/>
              <a:t> x </a:t>
            </a:r>
            <a:r>
              <a:rPr lang="en-US" altLang="ko-KR" dirty="0" err="1"/>
              <a:t>num_cols</a:t>
            </a:r>
            <a:r>
              <a:rPr lang="en-US" altLang="ko-KR" dirty="0"/>
              <a:t> matrix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whose (</a:t>
            </a:r>
            <a:r>
              <a:rPr lang="en-US" altLang="ko-KR" dirty="0" err="1"/>
              <a:t>i,j</a:t>
            </a:r>
            <a:r>
              <a:rPr lang="en-US" altLang="ko-KR" dirty="0"/>
              <a:t>)-</a:t>
            </a:r>
            <a:r>
              <a:rPr lang="en-US" altLang="ko-KR" dirty="0" err="1"/>
              <a:t>th</a:t>
            </a:r>
            <a:r>
              <a:rPr lang="en-US" altLang="ko-KR" dirty="0"/>
              <a:t> entry is </a:t>
            </a:r>
            <a:r>
              <a:rPr lang="en-US" altLang="ko-KR" dirty="0" err="1"/>
              <a:t>entry_fn</a:t>
            </a:r>
            <a:r>
              <a:rPr lang="en-US" altLang="ko-KR" dirty="0"/>
              <a:t>(</a:t>
            </a:r>
            <a:r>
              <a:rPr lang="en-US" altLang="ko-KR" dirty="0" err="1"/>
              <a:t>i</a:t>
            </a:r>
            <a:r>
              <a:rPr lang="en-US" altLang="ko-KR" dirty="0"/>
              <a:t>, j)"""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return [[</a:t>
            </a:r>
            <a:r>
              <a:rPr lang="en-US" altLang="ko-KR" dirty="0" err="1"/>
              <a:t>entry_fn</a:t>
            </a:r>
            <a:r>
              <a:rPr lang="en-US" altLang="ko-KR" dirty="0"/>
              <a:t>(</a:t>
            </a:r>
            <a:r>
              <a:rPr lang="en-US" altLang="ko-KR" dirty="0" err="1"/>
              <a:t>i</a:t>
            </a:r>
            <a:r>
              <a:rPr lang="en-US" altLang="ko-KR" dirty="0"/>
              <a:t>, j) for j in range(</a:t>
            </a:r>
            <a:r>
              <a:rPr lang="en-US" altLang="ko-KR" dirty="0" err="1"/>
              <a:t>num_cols</a:t>
            </a:r>
            <a:r>
              <a:rPr lang="en-US" altLang="ko-KR" dirty="0"/>
              <a:t>)]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        for </a:t>
            </a:r>
            <a:r>
              <a:rPr lang="en-US" altLang="ko-KR" dirty="0" err="1"/>
              <a:t>i</a:t>
            </a:r>
            <a:r>
              <a:rPr lang="en-US" altLang="ko-KR" dirty="0"/>
              <a:t> in range(</a:t>
            </a:r>
            <a:r>
              <a:rPr lang="en-US" altLang="ko-KR" dirty="0" err="1"/>
              <a:t>num_rows</a:t>
            </a:r>
            <a:r>
              <a:rPr lang="en-US" altLang="ko-KR" dirty="0"/>
              <a:t>)] 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en-US" altLang="ko-KR" dirty="0" err="1"/>
              <a:t>is_diagonal</a:t>
            </a:r>
            <a:r>
              <a:rPr lang="en-US" altLang="ko-KR" dirty="0"/>
              <a:t>(</a:t>
            </a:r>
            <a:r>
              <a:rPr lang="en-US" altLang="ko-KR" dirty="0" err="1"/>
              <a:t>i</a:t>
            </a:r>
            <a:r>
              <a:rPr lang="en-US" altLang="ko-KR" dirty="0"/>
              <a:t>, j):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"""1's on the 'diagonal', 0's everywhere else"""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return 1 if </a:t>
            </a:r>
            <a:r>
              <a:rPr lang="en-US" altLang="ko-KR" dirty="0" err="1"/>
              <a:t>i</a:t>
            </a:r>
            <a:r>
              <a:rPr lang="en-US" altLang="ko-KR" dirty="0"/>
              <a:t> == j else 0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 err="1"/>
              <a:t>identity_matrix</a:t>
            </a:r>
            <a:r>
              <a:rPr lang="en-US" altLang="ko-KR" dirty="0"/>
              <a:t> = </a:t>
            </a:r>
            <a:r>
              <a:rPr lang="en-US" altLang="ko-KR" dirty="0" err="1"/>
              <a:t>make_matrix</a:t>
            </a:r>
            <a:r>
              <a:rPr lang="en-US" altLang="ko-KR" dirty="0"/>
              <a:t>(5, 5, </a:t>
            </a:r>
            <a:r>
              <a:rPr lang="en-US" altLang="ko-KR" dirty="0" err="1"/>
              <a:t>is_diagonal</a:t>
            </a:r>
            <a:r>
              <a:rPr lang="en-US" altLang="ko-KR" dirty="0"/>
              <a:t>)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 err="1"/>
              <a:t>identity_matrix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5607021"/>
            <a:ext cx="10515600" cy="837011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71463" indent="-271463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ko-KR" sz="1800" dirty="0"/>
              <a:t># </a:t>
            </a:r>
            <a:r>
              <a:rPr lang="en-US" altLang="ko-KR" sz="1800" dirty="0" err="1"/>
              <a:t>Numpy</a:t>
            </a:r>
            <a:r>
              <a:rPr lang="en-US" altLang="ko-KR" sz="1800" dirty="0"/>
              <a:t> version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ko-KR" sz="1800" dirty="0" err="1"/>
              <a:t>np.identity</a:t>
            </a:r>
            <a:r>
              <a:rPr lang="en-US" altLang="ko-KR" sz="1800" dirty="0"/>
              <a:t>(5)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91074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이진</a:t>
            </a:r>
            <a:r>
              <a:rPr lang="en-US" altLang="ko-KR" dirty="0"/>
              <a:t> </a:t>
            </a:r>
            <a:r>
              <a:rPr lang="ko-KR" altLang="en-US" dirty="0"/>
              <a:t>관계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Binary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Relationship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545771"/>
            <a:ext cx="10798479" cy="4810580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600" dirty="0"/>
              <a:t>friendships = [(0, 1), (0, 2), (1, 2), (1, 3), (2, 3), (3, 4), (4, 5), (5, 6), (5, 7), (6, 8), (7, 8), (8, 9)]</a:t>
            </a:r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friendships = [[0, 1, 1, 0, 0, 0, 0, 0, 0, 0], 	# user 0</a:t>
            </a:r>
          </a:p>
          <a:p>
            <a:pPr marL="0" indent="0">
              <a:buNone/>
            </a:pPr>
            <a:r>
              <a:rPr lang="en-US" altLang="ko-KR" sz="1600" dirty="0"/>
              <a:t>                      [1, 0, 1, 1, 0, 0, 0, 0, 0, 0], 	# user 1</a:t>
            </a:r>
          </a:p>
          <a:p>
            <a:pPr marL="0" indent="0">
              <a:buNone/>
            </a:pPr>
            <a:r>
              <a:rPr lang="en-US" altLang="ko-KR" sz="1600" dirty="0"/>
              <a:t>                      [1, 1, 0, 1, 0, 0, 0, 0, 0, 0], 	# user 2</a:t>
            </a:r>
          </a:p>
          <a:p>
            <a:pPr marL="0" indent="0">
              <a:buNone/>
            </a:pPr>
            <a:r>
              <a:rPr lang="en-US" altLang="ko-KR" sz="1600" dirty="0"/>
              <a:t>                      [0, 1, 1, 0, 1, 0, 0, 0, 0, 0], 	# user 3</a:t>
            </a:r>
          </a:p>
          <a:p>
            <a:pPr marL="0" indent="0">
              <a:buNone/>
            </a:pPr>
            <a:r>
              <a:rPr lang="en-US" altLang="ko-KR" sz="1600" dirty="0"/>
              <a:t>                      [0, 0, 0, 1, 0, 1, 0, 0, 0, 0], 	# user 4</a:t>
            </a:r>
          </a:p>
          <a:p>
            <a:pPr marL="0" indent="0">
              <a:buNone/>
            </a:pPr>
            <a:r>
              <a:rPr lang="en-US" altLang="ko-KR" sz="1600" dirty="0"/>
              <a:t>                      [0, 0, 0, 0, 1, 0, 1, 1, 0, 0], 	# user 5</a:t>
            </a:r>
          </a:p>
          <a:p>
            <a:pPr marL="0" indent="0">
              <a:buNone/>
            </a:pPr>
            <a:r>
              <a:rPr lang="en-US" altLang="ko-KR" sz="1600" dirty="0"/>
              <a:t>                      [0, 0, 0, 0, 0, 1, 0, 0, 1, 0], 	# user 6</a:t>
            </a:r>
          </a:p>
          <a:p>
            <a:pPr marL="0" indent="0">
              <a:buNone/>
            </a:pPr>
            <a:r>
              <a:rPr lang="en-US" altLang="ko-KR" sz="1600" dirty="0"/>
              <a:t>                      [0, 0, 0, 0, 0, 1, 0, 0, 1, 0], 	# user 7</a:t>
            </a:r>
          </a:p>
          <a:p>
            <a:pPr marL="0" indent="0">
              <a:buNone/>
            </a:pPr>
            <a:r>
              <a:rPr lang="en-US" altLang="ko-KR" sz="1600" dirty="0"/>
              <a:t>                      [0, 0, 0, 0, 0, 0, 1, 1, 0, 1], 	# user 8</a:t>
            </a:r>
          </a:p>
          <a:p>
            <a:pPr marL="0" indent="0">
              <a:buNone/>
            </a:pPr>
            <a:r>
              <a:rPr lang="en-US" altLang="ko-KR" sz="1600" dirty="0"/>
              <a:t>                      [0, 0, 0, 0, 0, 0, 0, 0, 1, 0]] 	# user 9</a:t>
            </a:r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friendships[0][2] == 1 # True, user</a:t>
            </a:r>
            <a:r>
              <a:rPr lang="ko-KR" altLang="en-US" sz="1600" dirty="0"/>
              <a:t> </a:t>
            </a:r>
            <a:r>
              <a:rPr lang="en-US" altLang="ko-KR" sz="1600" dirty="0"/>
              <a:t>0</a:t>
            </a:r>
            <a:r>
              <a:rPr lang="ko-KR" altLang="en-US" sz="1600" dirty="0"/>
              <a:t>과 </a:t>
            </a:r>
            <a:r>
              <a:rPr lang="en-US" altLang="ko-KR" sz="1600" dirty="0"/>
              <a:t>2</a:t>
            </a:r>
            <a:r>
              <a:rPr lang="ko-KR" altLang="en-US" sz="1600" dirty="0"/>
              <a:t>는 친구이다</a:t>
            </a:r>
            <a:r>
              <a:rPr lang="en-US" altLang="ko-KR" sz="1600" dirty="0"/>
              <a:t> </a:t>
            </a:r>
          </a:p>
          <a:p>
            <a:pPr marL="0" indent="0">
              <a:buNone/>
            </a:pPr>
            <a:r>
              <a:rPr lang="en-US" altLang="ko-KR" sz="1600" dirty="0"/>
              <a:t>friendships[0][8] == 1 # False, user</a:t>
            </a:r>
            <a:r>
              <a:rPr lang="ko-KR" altLang="en-US" sz="1600" dirty="0"/>
              <a:t> </a:t>
            </a:r>
            <a:r>
              <a:rPr lang="en-US" altLang="ko-KR" sz="1600" dirty="0"/>
              <a:t>0</a:t>
            </a:r>
            <a:r>
              <a:rPr lang="ko-KR" altLang="en-US" sz="1600" dirty="0"/>
              <a:t>과</a:t>
            </a:r>
            <a:r>
              <a:rPr lang="en-US" altLang="ko-KR" sz="1600" dirty="0"/>
              <a:t> 8</a:t>
            </a:r>
            <a:r>
              <a:rPr lang="ko-KR" altLang="en-US" sz="1600" dirty="0"/>
              <a:t>은 친구가 아니다</a:t>
            </a:r>
            <a:endParaRPr lang="en-US" altLang="ko-KR" sz="1600" dirty="0"/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# only need # to look at # one row</a:t>
            </a:r>
          </a:p>
          <a:p>
            <a:pPr marL="0" indent="0">
              <a:buNone/>
            </a:pPr>
            <a:r>
              <a:rPr lang="en-US" altLang="ko-KR" sz="1600" dirty="0" err="1"/>
              <a:t>friends_of_five</a:t>
            </a:r>
            <a:r>
              <a:rPr lang="en-US" altLang="ko-KR" sz="1600" dirty="0"/>
              <a:t> = [</a:t>
            </a:r>
            <a:r>
              <a:rPr lang="en-US" altLang="ko-KR" sz="1600" dirty="0" err="1"/>
              <a:t>i</a:t>
            </a:r>
            <a:r>
              <a:rPr lang="en-US" altLang="ko-KR" sz="1600" dirty="0"/>
              <a:t> for </a:t>
            </a:r>
            <a:r>
              <a:rPr lang="en-US" altLang="ko-KR" sz="1600" dirty="0" err="1"/>
              <a:t>i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is_friend</a:t>
            </a:r>
            <a:r>
              <a:rPr lang="en-US" altLang="ko-KR" sz="1600" dirty="0"/>
              <a:t> in enumerate(friendships[5]) if </a:t>
            </a:r>
            <a:r>
              <a:rPr lang="en-US" altLang="ko-KR" sz="1600" dirty="0" err="1"/>
              <a:t>is_friend</a:t>
            </a:r>
            <a:r>
              <a:rPr lang="en-US" altLang="ko-KR" sz="1600" dirty="0"/>
              <a:t>]</a:t>
            </a:r>
          </a:p>
          <a:p>
            <a:pPr marL="0" indent="0">
              <a:buNone/>
            </a:pPr>
            <a:r>
              <a:rPr lang="en-US" altLang="ko-KR" sz="1600" dirty="0"/>
              <a:t>print(</a:t>
            </a:r>
            <a:r>
              <a:rPr lang="en-US" altLang="ko-KR" sz="1600" dirty="0" err="1"/>
              <a:t>friends_of_five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4322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행렬 덧셈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Matrix Addition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45771"/>
            <a:ext cx="10515600" cy="3770894"/>
          </a:xfrm>
          <a:ln>
            <a:solidFill>
              <a:srgbClr val="00B050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en-US" altLang="ko-KR" dirty="0" err="1"/>
              <a:t>matrix_add</a:t>
            </a:r>
            <a:r>
              <a:rPr lang="en-US" altLang="ko-KR" dirty="0"/>
              <a:t>(A, B):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if shape(A) != shape(B):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    raise </a:t>
            </a:r>
            <a:r>
              <a:rPr lang="en-US" altLang="ko-KR" dirty="0" err="1"/>
              <a:t>ArithmeticError</a:t>
            </a:r>
            <a:r>
              <a:rPr lang="en-US" altLang="ko-KR" dirty="0"/>
              <a:t>("cannot add matrices with different shapes")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   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num_rows</a:t>
            </a:r>
            <a:r>
              <a:rPr lang="en-US" altLang="ko-KR" dirty="0"/>
              <a:t>, </a:t>
            </a:r>
            <a:r>
              <a:rPr lang="en-US" altLang="ko-KR" dirty="0" err="1"/>
              <a:t>num_cols</a:t>
            </a:r>
            <a:r>
              <a:rPr lang="en-US" altLang="ko-KR" dirty="0"/>
              <a:t> = shape(A)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en-US" altLang="ko-KR" dirty="0" err="1"/>
              <a:t>entry_fn</a:t>
            </a:r>
            <a:r>
              <a:rPr lang="en-US" altLang="ko-KR" dirty="0"/>
              <a:t>(</a:t>
            </a:r>
            <a:r>
              <a:rPr lang="en-US" altLang="ko-KR" dirty="0" err="1"/>
              <a:t>i</a:t>
            </a:r>
            <a:r>
              <a:rPr lang="en-US" altLang="ko-KR" dirty="0"/>
              <a:t>, j): return A[</a:t>
            </a:r>
            <a:r>
              <a:rPr lang="en-US" altLang="ko-KR" dirty="0" err="1"/>
              <a:t>i</a:t>
            </a:r>
            <a:r>
              <a:rPr lang="en-US" altLang="ko-KR" dirty="0"/>
              <a:t>][j] + B[</a:t>
            </a:r>
            <a:r>
              <a:rPr lang="en-US" altLang="ko-KR" dirty="0" err="1"/>
              <a:t>i</a:t>
            </a:r>
            <a:r>
              <a:rPr lang="en-US" altLang="ko-KR" dirty="0"/>
              <a:t>][j]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   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return </a:t>
            </a:r>
            <a:r>
              <a:rPr lang="en-US" altLang="ko-KR" dirty="0" err="1"/>
              <a:t>make_matrix</a:t>
            </a:r>
            <a:r>
              <a:rPr lang="en-US" altLang="ko-KR" dirty="0"/>
              <a:t>(</a:t>
            </a:r>
            <a:r>
              <a:rPr lang="en-US" altLang="ko-KR" dirty="0" err="1"/>
              <a:t>num_rows</a:t>
            </a:r>
            <a:r>
              <a:rPr lang="en-US" altLang="ko-KR" dirty="0"/>
              <a:t>, </a:t>
            </a:r>
            <a:r>
              <a:rPr lang="en-US" altLang="ko-KR" dirty="0" err="1"/>
              <a:t>num_cols</a:t>
            </a:r>
            <a:r>
              <a:rPr lang="en-US" altLang="ko-KR" dirty="0"/>
              <a:t>, </a:t>
            </a:r>
            <a:r>
              <a:rPr lang="en-US" altLang="ko-KR" dirty="0" err="1"/>
              <a:t>entry_fn</a:t>
            </a:r>
            <a:r>
              <a:rPr lang="en-US" altLang="ko-KR" dirty="0"/>
              <a:t>)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A = [[ 1., 0., 0.], [ 0., 1., 2.]]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B = [[ 5., 4., 3.], [ 2., 2., 2.]]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 err="1"/>
              <a:t>matrix_add</a:t>
            </a:r>
            <a:r>
              <a:rPr lang="en-US" altLang="ko-KR" dirty="0"/>
              <a:t>(A,B)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5488364"/>
            <a:ext cx="10515600" cy="866138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71463" indent="-271463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ko-KR" sz="1800" dirty="0"/>
              <a:t># </a:t>
            </a:r>
            <a:r>
              <a:rPr lang="en-US" altLang="ko-KR" sz="1800" dirty="0" err="1"/>
              <a:t>Numpy</a:t>
            </a:r>
            <a:r>
              <a:rPr lang="en-US" altLang="ko-KR" sz="1800" dirty="0"/>
              <a:t> version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ko-KR" sz="1800" dirty="0" err="1"/>
              <a:t>np.add</a:t>
            </a:r>
            <a:r>
              <a:rPr lang="en-US" altLang="ko-KR" sz="1800" dirty="0"/>
              <a:t>(A,B) # vector </a:t>
            </a:r>
            <a:r>
              <a:rPr lang="ko-KR" altLang="en-US" sz="1800" dirty="0"/>
              <a:t>마찬가지로 크기 같은 </a:t>
            </a:r>
            <a:r>
              <a:rPr lang="en-US" altLang="ko-KR" sz="1800" dirty="0"/>
              <a:t>matrix </a:t>
            </a:r>
            <a:r>
              <a:rPr lang="ko-KR" altLang="en-US" sz="1800" dirty="0"/>
              <a:t>형태의 </a:t>
            </a:r>
            <a:r>
              <a:rPr lang="en-US" altLang="ko-KR" sz="1800" dirty="0"/>
              <a:t>list</a:t>
            </a:r>
            <a:r>
              <a:rPr lang="ko-KR" altLang="en-US" sz="1800" dirty="0"/>
              <a:t>가 돌아오면 자동으로 변환함</a:t>
            </a:r>
          </a:p>
        </p:txBody>
      </p:sp>
    </p:spTree>
    <p:extLst>
      <p:ext uri="{BB962C8B-B14F-4D97-AF65-F5344CB8AC3E}">
        <p14:creationId xmlns:p14="http://schemas.microsoft.com/office/powerpoint/2010/main" val="3277328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벡터 </a:t>
            </a:r>
            <a:r>
              <a:rPr lang="ko-KR" altLang="en-US" dirty="0" err="1"/>
              <a:t>점곱</a:t>
            </a:r>
            <a:r>
              <a:rPr lang="ko-KR" altLang="en-US" dirty="0"/>
              <a:t> 그래프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Matrix Dot Product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59349"/>
            <a:ext cx="10515600" cy="5349808"/>
          </a:xfrm>
          <a:ln>
            <a:solidFill>
              <a:srgbClr val="00B050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en-US" altLang="ko-KR" dirty="0" err="1"/>
              <a:t>make_graph_dot_product_as_vector_projection</a:t>
            </a:r>
            <a:r>
              <a:rPr lang="en-US" altLang="ko-KR" dirty="0"/>
              <a:t>(</a:t>
            </a:r>
            <a:r>
              <a:rPr lang="en-US" altLang="ko-KR" dirty="0" err="1"/>
              <a:t>plt</a:t>
            </a:r>
            <a:r>
              <a:rPr lang="en-US" altLang="ko-KR" dirty="0"/>
              <a:t>):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v = [2, 1]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w = [</a:t>
            </a:r>
            <a:r>
              <a:rPr lang="en-US" altLang="ko-KR" dirty="0" err="1"/>
              <a:t>math.sqrt</a:t>
            </a:r>
            <a:r>
              <a:rPr lang="en-US" altLang="ko-KR" dirty="0"/>
              <a:t>(.25), </a:t>
            </a:r>
            <a:r>
              <a:rPr lang="en-US" altLang="ko-KR" dirty="0" err="1"/>
              <a:t>math.sqrt</a:t>
            </a:r>
            <a:r>
              <a:rPr lang="en-US" altLang="ko-KR" dirty="0"/>
              <a:t>(.75)]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c = dot(v, w)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vonw</a:t>
            </a:r>
            <a:r>
              <a:rPr lang="en-US" altLang="ko-KR" dirty="0"/>
              <a:t> = </a:t>
            </a:r>
            <a:r>
              <a:rPr lang="en-US" altLang="ko-KR" dirty="0" err="1"/>
              <a:t>scalar_multiply</a:t>
            </a:r>
            <a:r>
              <a:rPr lang="en-US" altLang="ko-KR" dirty="0"/>
              <a:t>(c, w)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o = [0,0]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plt.arrow</a:t>
            </a:r>
            <a:r>
              <a:rPr lang="en-US" altLang="ko-KR" dirty="0"/>
              <a:t>(0, 0, v[0], v[1],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          width=0.002, </a:t>
            </a:r>
            <a:r>
              <a:rPr lang="en-US" altLang="ko-KR" dirty="0" err="1"/>
              <a:t>head_width</a:t>
            </a:r>
            <a:r>
              <a:rPr lang="en-US" altLang="ko-KR" dirty="0"/>
              <a:t>=.1, </a:t>
            </a:r>
            <a:r>
              <a:rPr lang="en-US" altLang="ko-KR" dirty="0" err="1"/>
              <a:t>length_includes_head</a:t>
            </a:r>
            <a:r>
              <a:rPr lang="en-US" altLang="ko-KR" dirty="0"/>
              <a:t>=True)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plt.annotate</a:t>
            </a:r>
            <a:r>
              <a:rPr lang="en-US" altLang="ko-KR" dirty="0"/>
              <a:t>("v", v, </a:t>
            </a:r>
            <a:r>
              <a:rPr lang="en-US" altLang="ko-KR" dirty="0" err="1"/>
              <a:t>xytext</a:t>
            </a:r>
            <a:r>
              <a:rPr lang="en-US" altLang="ko-KR" dirty="0"/>
              <a:t>=[v[0] + 0.1, v[1]])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plt.arrow</a:t>
            </a:r>
            <a:r>
              <a:rPr lang="en-US" altLang="ko-KR" dirty="0"/>
              <a:t>(0 ,0, w[0], w[1],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          width=0.002, </a:t>
            </a:r>
            <a:r>
              <a:rPr lang="en-US" altLang="ko-KR" dirty="0" err="1"/>
              <a:t>head_width</a:t>
            </a:r>
            <a:r>
              <a:rPr lang="en-US" altLang="ko-KR" dirty="0"/>
              <a:t>=.1, </a:t>
            </a:r>
            <a:r>
              <a:rPr lang="en-US" altLang="ko-KR" dirty="0" err="1"/>
              <a:t>length_includes_head</a:t>
            </a:r>
            <a:r>
              <a:rPr lang="en-US" altLang="ko-KR" dirty="0"/>
              <a:t>=True)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plt.annotate</a:t>
            </a:r>
            <a:r>
              <a:rPr lang="en-US" altLang="ko-KR" dirty="0"/>
              <a:t>("w", w, </a:t>
            </a:r>
            <a:r>
              <a:rPr lang="en-US" altLang="ko-KR" dirty="0" err="1"/>
              <a:t>xytext</a:t>
            </a:r>
            <a:r>
              <a:rPr lang="en-US" altLang="ko-KR" dirty="0"/>
              <a:t>=[w[0] - 0.1, w[1]])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plt.arrow</a:t>
            </a:r>
            <a:r>
              <a:rPr lang="en-US" altLang="ko-KR" dirty="0"/>
              <a:t>(0, 0, </a:t>
            </a:r>
            <a:r>
              <a:rPr lang="en-US" altLang="ko-KR" dirty="0" err="1"/>
              <a:t>vonw</a:t>
            </a:r>
            <a:r>
              <a:rPr lang="en-US" altLang="ko-KR" dirty="0"/>
              <a:t>[0], </a:t>
            </a:r>
            <a:r>
              <a:rPr lang="en-US" altLang="ko-KR" dirty="0" err="1"/>
              <a:t>vonw</a:t>
            </a:r>
            <a:r>
              <a:rPr lang="en-US" altLang="ko-KR" dirty="0"/>
              <a:t>[1], </a:t>
            </a:r>
            <a:r>
              <a:rPr lang="en-US" altLang="ko-KR" dirty="0" err="1"/>
              <a:t>length_includes_head</a:t>
            </a:r>
            <a:r>
              <a:rPr lang="en-US" altLang="ko-KR" dirty="0"/>
              <a:t>=True)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plt.annotate</a:t>
            </a:r>
            <a:r>
              <a:rPr lang="en-US" altLang="ko-KR" dirty="0"/>
              <a:t>(u"(</a:t>
            </a:r>
            <a:r>
              <a:rPr lang="en-US" altLang="ko-KR" dirty="0" err="1"/>
              <a:t>v•w</a:t>
            </a:r>
            <a:r>
              <a:rPr lang="en-US" altLang="ko-KR" dirty="0"/>
              <a:t>)w", </a:t>
            </a:r>
            <a:r>
              <a:rPr lang="en-US" altLang="ko-KR" dirty="0" err="1"/>
              <a:t>vonw</a:t>
            </a:r>
            <a:r>
              <a:rPr lang="en-US" altLang="ko-KR" dirty="0"/>
              <a:t>, </a:t>
            </a:r>
            <a:r>
              <a:rPr lang="en-US" altLang="ko-KR" dirty="0" err="1"/>
              <a:t>xytext</a:t>
            </a:r>
            <a:r>
              <a:rPr lang="en-US" altLang="ko-KR" dirty="0"/>
              <a:t>=[</a:t>
            </a:r>
            <a:r>
              <a:rPr lang="en-US" altLang="ko-KR" dirty="0" err="1"/>
              <a:t>vonw</a:t>
            </a:r>
            <a:r>
              <a:rPr lang="en-US" altLang="ko-KR" dirty="0"/>
              <a:t>[0] - 0.1, </a:t>
            </a:r>
            <a:r>
              <a:rPr lang="en-US" altLang="ko-KR" dirty="0" err="1"/>
              <a:t>vonw</a:t>
            </a:r>
            <a:r>
              <a:rPr lang="en-US" altLang="ko-KR" dirty="0"/>
              <a:t>[1] + 0.1])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plt.arrow</a:t>
            </a:r>
            <a:r>
              <a:rPr lang="en-US" altLang="ko-KR" dirty="0"/>
              <a:t>(v[0], v[1], </a:t>
            </a:r>
            <a:r>
              <a:rPr lang="en-US" altLang="ko-KR" dirty="0" err="1"/>
              <a:t>vonw</a:t>
            </a:r>
            <a:r>
              <a:rPr lang="en-US" altLang="ko-KR" dirty="0"/>
              <a:t>[0] - v[0], </a:t>
            </a:r>
            <a:r>
              <a:rPr lang="en-US" altLang="ko-KR" dirty="0" err="1"/>
              <a:t>vonw</a:t>
            </a:r>
            <a:r>
              <a:rPr lang="en-US" altLang="ko-KR" dirty="0"/>
              <a:t>[1] - v[1],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          </a:t>
            </a:r>
            <a:r>
              <a:rPr lang="en-US" altLang="ko-KR" dirty="0" err="1"/>
              <a:t>linestyle</a:t>
            </a:r>
            <a:r>
              <a:rPr lang="en-US" altLang="ko-KR" dirty="0"/>
              <a:t>='dotted', </a:t>
            </a:r>
            <a:r>
              <a:rPr lang="en-US" altLang="ko-KR" dirty="0" err="1"/>
              <a:t>length_includes_head</a:t>
            </a:r>
            <a:r>
              <a:rPr lang="en-US" altLang="ko-KR" dirty="0"/>
              <a:t>=True)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plt.scatter</a:t>
            </a:r>
            <a:r>
              <a:rPr lang="en-US" altLang="ko-KR" dirty="0"/>
              <a:t>(*zip(</a:t>
            </a:r>
            <a:r>
              <a:rPr lang="en-US" altLang="ko-KR" dirty="0" err="1"/>
              <a:t>v,w,o</a:t>
            </a:r>
            <a:r>
              <a:rPr lang="en-US" altLang="ko-KR" dirty="0"/>
              <a:t>),marker='.')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plt.axis</a:t>
            </a:r>
            <a:r>
              <a:rPr lang="en-US" altLang="ko-KR" dirty="0"/>
              <a:t>([0,2,0,2]) # </a:t>
            </a:r>
            <a:r>
              <a:rPr lang="ko-KR" altLang="en-US" dirty="0"/>
              <a:t>잘리는 부분이 있어서 변경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dirty="0"/>
              <a:t>    </a:t>
            </a:r>
            <a:r>
              <a:rPr lang="en-US" altLang="ko-KR" dirty="0" err="1"/>
              <a:t>plt.show</a:t>
            </a:r>
            <a:r>
              <a:rPr lang="en-US" altLang="ko-KR" dirty="0"/>
              <a:t>()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%</a:t>
            </a:r>
            <a:r>
              <a:rPr lang="en-US" altLang="ko-KR" dirty="0" err="1"/>
              <a:t>matplotlib</a:t>
            </a:r>
            <a:r>
              <a:rPr lang="en-US" altLang="ko-KR" dirty="0"/>
              <a:t> inline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 err="1"/>
              <a:t>make_graph_dot_product_as_vector_projection</a:t>
            </a:r>
            <a:r>
              <a:rPr lang="en-US" altLang="ko-KR" dirty="0"/>
              <a:t>(</a:t>
            </a:r>
            <a:r>
              <a:rPr lang="en-US" altLang="ko-KR" dirty="0" err="1"/>
              <a:t>plt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712" y="2853801"/>
            <a:ext cx="4075088" cy="256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77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solidFill>
            <a:srgbClr val="FFFF00"/>
          </a:solidFill>
        </p:spPr>
        <p:txBody>
          <a:bodyPr>
            <a:normAutofit fontScale="90000"/>
          </a:bodyPr>
          <a:lstStyle/>
          <a:p>
            <a:r>
              <a:rPr lang="ko-KR" altLang="en-US" dirty="0"/>
              <a:t>행렬 </a:t>
            </a:r>
            <a:r>
              <a:rPr lang="ko-KR" altLang="en-US" dirty="0" err="1"/>
              <a:t>점곱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내적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Matrix Dot Product (Inner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Product)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4267199"/>
            <a:ext cx="10515600" cy="1385436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 err="1"/>
              <a:t>def</a:t>
            </a:r>
            <a:r>
              <a:rPr lang="en-US" altLang="ko-KR" sz="2000" dirty="0"/>
              <a:t> </a:t>
            </a:r>
            <a:r>
              <a:rPr lang="en-US" altLang="ko-KR" sz="2000" dirty="0" err="1"/>
              <a:t>my_matrix_dot</a:t>
            </a:r>
            <a:r>
              <a:rPr lang="en-US" altLang="ko-KR" sz="2000" dirty="0"/>
              <a:t>(A, B):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??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5744059"/>
            <a:ext cx="10515600" cy="780183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/>
              <a:t># </a:t>
            </a:r>
            <a:r>
              <a:rPr lang="en-US" altLang="ko-KR" sz="2000" dirty="0" err="1"/>
              <a:t>Numpy</a:t>
            </a:r>
            <a:r>
              <a:rPr lang="en-US" altLang="ko-KR" sz="2000" dirty="0"/>
              <a:t> version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/>
              <a:t>np.dot(A,B) # vector</a:t>
            </a:r>
            <a:r>
              <a:rPr lang="ko-KR" altLang="en-US" sz="2000" dirty="0"/>
              <a:t>와</a:t>
            </a:r>
            <a:r>
              <a:rPr lang="en-US" altLang="ko-KR" sz="2000" dirty="0"/>
              <a:t> </a:t>
            </a:r>
            <a:r>
              <a:rPr lang="ko-KR" altLang="en-US" sz="2000" dirty="0"/>
              <a:t>마찬가지로 크기 같은 </a:t>
            </a:r>
            <a:r>
              <a:rPr lang="en-US" altLang="ko-KR" sz="2000" dirty="0"/>
              <a:t>matrix </a:t>
            </a:r>
            <a:r>
              <a:rPr lang="ko-KR" altLang="en-US" sz="2000" dirty="0"/>
              <a:t>형태의 </a:t>
            </a:r>
            <a:r>
              <a:rPr lang="en-US" altLang="ko-KR" sz="2000" dirty="0"/>
              <a:t>list</a:t>
            </a:r>
            <a:r>
              <a:rPr lang="ko-KR" altLang="en-US" sz="2000" dirty="0"/>
              <a:t>가 들어오면 자동으로 변환함</a:t>
            </a:r>
          </a:p>
        </p:txBody>
      </p:sp>
      <p:sp>
        <p:nvSpPr>
          <p:cNvPr id="16" name="AutoShape 9" descr="{\displaystyle (\mathbf {AB} )_{ij}=A_{i1}B_{1j}+A_{i2}B_{2j}+\cdots +A_{in}B_{nj}=\sum _{k=1}^{n}A_{ik}B_{kj}}"/>
          <p:cNvSpPr>
            <a:spLocks noChangeAspect="1" noChangeArrowheads="1"/>
          </p:cNvSpPr>
          <p:nvPr/>
        </p:nvSpPr>
        <p:spPr bwMode="auto">
          <a:xfrm>
            <a:off x="288925" y="1762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내용 개체 틀 2"/>
          <p:cNvSpPr txBox="1">
            <a:spLocks/>
          </p:cNvSpPr>
          <p:nvPr/>
        </p:nvSpPr>
        <p:spPr>
          <a:xfrm>
            <a:off x="838200" y="1666352"/>
            <a:ext cx="10515600" cy="25094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1463" indent="-271463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A, </a:t>
            </a:r>
            <a:r>
              <a:rPr lang="ko-KR" altLang="ko-KR" sz="2000" dirty="0" err="1"/>
              <a:t>B</a:t>
            </a:r>
            <a:r>
              <a:rPr lang="ko-KR" altLang="en-US" sz="2000" dirty="0" err="1"/>
              <a:t>가</a:t>
            </a:r>
            <a:r>
              <a:rPr lang="ko-KR" altLang="ko-KR" sz="2000" dirty="0"/>
              <a:t> 각각 </a:t>
            </a:r>
            <a:r>
              <a:rPr lang="ko-KR" altLang="ko-KR" sz="2000" dirty="0" err="1"/>
              <a:t>m</a:t>
            </a:r>
            <a:r>
              <a:rPr lang="ko-KR" altLang="ko-KR" sz="2000" dirty="0"/>
              <a:t> × </a:t>
            </a:r>
            <a:r>
              <a:rPr lang="ko-KR" altLang="ko-KR" sz="2000" dirty="0" err="1"/>
              <a:t>n</a:t>
            </a:r>
            <a:r>
              <a:rPr lang="ko-KR" altLang="ko-KR" sz="2000" dirty="0"/>
              <a:t>, </a:t>
            </a:r>
            <a:r>
              <a:rPr lang="ko-KR" altLang="ko-KR" sz="2000" dirty="0" err="1"/>
              <a:t>n</a:t>
            </a:r>
            <a:r>
              <a:rPr lang="ko-KR" altLang="ko-KR" sz="2000" dirty="0"/>
              <a:t> × </a:t>
            </a:r>
            <a:r>
              <a:rPr lang="ko-KR" altLang="ko-KR" sz="2000" dirty="0" err="1"/>
              <a:t>p</a:t>
            </a:r>
            <a:r>
              <a:rPr lang="ko-KR" altLang="ko-KR" sz="2000" dirty="0"/>
              <a:t> 행렬</a:t>
            </a:r>
            <a:r>
              <a:rPr lang="ko-KR" altLang="en-US" sz="2000" dirty="0"/>
              <a:t>일</a:t>
            </a:r>
            <a:r>
              <a:rPr lang="en-US" altLang="ko-KR" sz="2000" dirty="0"/>
              <a:t> </a:t>
            </a:r>
            <a:r>
              <a:rPr lang="ko-KR" altLang="en-US" sz="2000" dirty="0"/>
              <a:t>때</a:t>
            </a:r>
            <a:r>
              <a:rPr lang="en-US" altLang="ko-KR" sz="2000" dirty="0"/>
              <a:t>,</a:t>
            </a:r>
            <a:r>
              <a:rPr lang="ko-KR" altLang="ko-KR" sz="2000" dirty="0"/>
              <a:t> </a:t>
            </a:r>
            <a:r>
              <a:rPr lang="ko-KR" altLang="ko-KR" sz="2000" dirty="0" err="1"/>
              <a:t>A와</a:t>
            </a:r>
            <a:r>
              <a:rPr lang="ko-KR" altLang="ko-KR" sz="2000" dirty="0"/>
              <a:t> </a:t>
            </a:r>
            <a:r>
              <a:rPr lang="ko-KR" altLang="ko-KR" sz="2000" dirty="0" err="1"/>
              <a:t>B의</a:t>
            </a:r>
            <a:r>
              <a:rPr lang="ko-KR" altLang="ko-KR" sz="2000" dirty="0"/>
              <a:t> </a:t>
            </a:r>
            <a:r>
              <a:rPr lang="ko-KR" altLang="en-US" sz="2000" dirty="0" err="1"/>
              <a:t>점</a:t>
            </a:r>
            <a:r>
              <a:rPr lang="ko-KR" altLang="ko-KR" sz="2000" dirty="0" err="1"/>
              <a:t>곱</a:t>
            </a:r>
            <a:r>
              <a:rPr lang="ko-KR" altLang="ko-KR" sz="2000" dirty="0"/>
              <a:t> </a:t>
            </a:r>
            <a:r>
              <a:rPr lang="ko-KR" altLang="ko-KR" sz="2000" dirty="0" err="1"/>
              <a:t>A</a:t>
            </a:r>
            <a:r>
              <a:rPr lang="en-US" altLang="ko-KR" sz="2000" dirty="0"/>
              <a:t>•</a:t>
            </a:r>
            <a:r>
              <a:rPr lang="ko-KR" altLang="ko-KR" sz="2000" dirty="0" err="1"/>
              <a:t>B는</a:t>
            </a:r>
            <a:r>
              <a:rPr lang="ko-KR" altLang="ko-KR" sz="2000" dirty="0"/>
              <a:t> 다음과 같은 항을 갖는 </a:t>
            </a:r>
            <a:r>
              <a:rPr lang="ko-KR" altLang="ko-KR" sz="2000" dirty="0" err="1"/>
              <a:t>m</a:t>
            </a:r>
            <a:r>
              <a:rPr lang="ko-KR" altLang="ko-KR" sz="2000" dirty="0"/>
              <a:t> × </a:t>
            </a:r>
            <a:r>
              <a:rPr lang="ko-KR" altLang="ko-KR" sz="2000" dirty="0" err="1"/>
              <a:t>p</a:t>
            </a:r>
            <a:r>
              <a:rPr lang="ko-KR" altLang="ko-KR" sz="2000" dirty="0"/>
              <a:t> 행렬</a:t>
            </a:r>
            <a:r>
              <a:rPr lang="ko-KR" altLang="en-US" sz="2000" dirty="0"/>
              <a:t>로 정의되며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A</a:t>
            </a:r>
            <a:r>
              <a:rPr lang="ko-KR" altLang="en-US" sz="2000" dirty="0"/>
              <a:t> 행렬의 열 수와 </a:t>
            </a:r>
            <a:r>
              <a:rPr lang="en-US" altLang="ko-KR" sz="2000" dirty="0"/>
              <a:t>B</a:t>
            </a:r>
            <a:r>
              <a:rPr lang="ko-KR" altLang="en-US" sz="2000" dirty="0"/>
              <a:t> 행렬의 행 수가 서로 같아야</a:t>
            </a:r>
            <a:r>
              <a:rPr lang="en-US" altLang="ko-KR" sz="2000" dirty="0"/>
              <a:t> </a:t>
            </a:r>
            <a:r>
              <a:rPr lang="ko-KR" altLang="en-US" sz="2000" dirty="0"/>
              <a:t>합니다</a:t>
            </a:r>
            <a:endParaRPr lang="en-US" altLang="ko-KR" sz="2000" dirty="0"/>
          </a:p>
          <a:p>
            <a:pPr marL="273050" indent="0">
              <a:buNone/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Matrix multiplication is a 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hlinkClick r:id="rId6" tooltip="Binary operation"/>
              </a:rPr>
              <a:t>binary operation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 that produces a 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hlinkClick r:id="rId7" tooltip="Matrix (mathematics)"/>
              </a:rPr>
              <a:t>matrix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 from two matrices. For matrix multiplication, the number of columns in the first matrix must be equal to the number of rows in the second matrix. </a:t>
            </a:r>
          </a:p>
          <a:p>
            <a:pPr marL="273050" indent="0">
              <a:buNone/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                                                                                     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320593" y="3284532"/>
            <a:ext cx="9550814" cy="858107"/>
            <a:chOff x="1184005" y="2224408"/>
            <a:chExt cx="9550814" cy="858107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84005" y="2224408"/>
              <a:ext cx="6036088" cy="858107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220094" y="2488529"/>
              <a:ext cx="3514725" cy="325755"/>
            </a:xfrm>
            <a:prstGeom prst="rect">
              <a:avLst/>
            </a:prstGeom>
          </p:spPr>
        </p:pic>
      </p:grpSp>
      <p:pic>
        <p:nvPicPr>
          <p:cNvPr id="10" name="오디오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4098" name="Picture 2" descr="dot product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9571" y="4261115"/>
            <a:ext cx="1828800" cy="146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489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532"/>
    </mc:Choice>
    <mc:Fallback xmlns="">
      <p:transition spd="slow" advTm="73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" grpId="0" uiExpand="1" build="p" animBg="1"/>
      <p:bldP spid="5" grpId="0" animBg="1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solidFill>
            <a:srgbClr val="FFFF00"/>
          </a:solidFill>
        </p:spPr>
        <p:txBody>
          <a:bodyPr>
            <a:normAutofit fontScale="90000"/>
          </a:bodyPr>
          <a:lstStyle/>
          <a:p>
            <a:r>
              <a:rPr lang="ko-KR" altLang="en-US" dirty="0"/>
              <a:t>전치 행렬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Transpose Matrix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668378"/>
            <a:ext cx="10515600" cy="1556112"/>
          </a:xfrm>
        </p:spPr>
        <p:txBody>
          <a:bodyPr>
            <a:no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</a:rPr>
              <a:t>행렬의 행과 열을 교환하여 얻는 행렬</a:t>
            </a:r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The transpose of a 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hlinkClick r:id="rId6" tooltip="Matrix (mathematics)"/>
              </a:rPr>
              <a:t>matrix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 is an operator which flips a matrix over its diagonal, that is it switches the row and column indices of the matrix by producing another matrix denoted as A</a:t>
            </a:r>
            <a:r>
              <a:rPr lang="en-US" altLang="ko-KR" sz="2000" baseline="30000" dirty="0">
                <a:solidFill>
                  <a:schemeClr val="bg1">
                    <a:lumMod val="50000"/>
                  </a:schemeClr>
                </a:solidFill>
              </a:rPr>
              <a:t>T</a:t>
            </a:r>
          </a:p>
          <a:p>
            <a:pPr lvl="0"/>
            <a:r>
              <a:rPr lang="en-US" altLang="ko-KR" sz="2000" dirty="0">
                <a:solidFill>
                  <a:srgbClr val="000000"/>
                </a:solidFill>
              </a:rPr>
              <a:t>A</a:t>
            </a:r>
            <a:r>
              <a:rPr lang="ko-KR" altLang="ko-KR" sz="2000" baseline="30000" dirty="0" err="1">
                <a:solidFill>
                  <a:srgbClr val="000000"/>
                </a:solidFill>
              </a:rPr>
              <a:t>T</a:t>
            </a:r>
            <a:r>
              <a:rPr lang="ko-KR" altLang="ko-KR" sz="2000" dirty="0">
                <a:solidFill>
                  <a:srgbClr val="000000"/>
                </a:solidFill>
              </a:rPr>
              <a:t>[</a:t>
            </a:r>
            <a:r>
              <a:rPr lang="ko-KR" altLang="ko-KR" sz="2000" dirty="0" err="1">
                <a:solidFill>
                  <a:srgbClr val="000000"/>
                </a:solidFill>
              </a:rPr>
              <a:t>j</a:t>
            </a:r>
            <a:r>
              <a:rPr lang="ko-KR" altLang="ko-KR" sz="2000" dirty="0">
                <a:solidFill>
                  <a:srgbClr val="000000"/>
                </a:solidFill>
              </a:rPr>
              <a:t>][</a:t>
            </a:r>
            <a:r>
              <a:rPr lang="ko-KR" altLang="ko-KR" sz="2000" dirty="0" err="1">
                <a:solidFill>
                  <a:srgbClr val="000000"/>
                </a:solidFill>
              </a:rPr>
              <a:t>i</a:t>
            </a:r>
            <a:r>
              <a:rPr lang="ko-KR" altLang="ko-KR" sz="2000" dirty="0">
                <a:solidFill>
                  <a:srgbClr val="000000"/>
                </a:solidFill>
              </a:rPr>
              <a:t>] </a:t>
            </a:r>
            <a:r>
              <a:rPr lang="ko-KR" altLang="ko-KR" sz="2000" b="1" dirty="0">
                <a:solidFill>
                  <a:srgbClr val="006699"/>
                </a:solidFill>
              </a:rPr>
              <a:t>=</a:t>
            </a:r>
            <a:r>
              <a:rPr lang="ko-KR" altLang="ko-KR" sz="2000" dirty="0">
                <a:solidFill>
                  <a:srgbClr val="3C4858"/>
                </a:solidFill>
              </a:rPr>
              <a:t> </a:t>
            </a:r>
            <a:r>
              <a:rPr lang="en-US" altLang="ko-KR" sz="2000" dirty="0">
                <a:solidFill>
                  <a:srgbClr val="000000"/>
                </a:solidFill>
              </a:rPr>
              <a:t>A</a:t>
            </a:r>
            <a:r>
              <a:rPr lang="ko-KR" altLang="ko-KR" sz="2000" dirty="0">
                <a:solidFill>
                  <a:srgbClr val="000000"/>
                </a:solidFill>
              </a:rPr>
              <a:t>[</a:t>
            </a:r>
            <a:r>
              <a:rPr lang="ko-KR" altLang="ko-KR" sz="2000" dirty="0" err="1">
                <a:solidFill>
                  <a:srgbClr val="000000"/>
                </a:solidFill>
              </a:rPr>
              <a:t>i</a:t>
            </a:r>
            <a:r>
              <a:rPr lang="ko-KR" altLang="ko-KR" sz="2000" dirty="0">
                <a:solidFill>
                  <a:srgbClr val="000000"/>
                </a:solidFill>
              </a:rPr>
              <a:t>][</a:t>
            </a:r>
            <a:r>
              <a:rPr lang="ko-KR" altLang="ko-KR" sz="2000" dirty="0" err="1">
                <a:solidFill>
                  <a:srgbClr val="000000"/>
                </a:solidFill>
              </a:rPr>
              <a:t>j</a:t>
            </a:r>
            <a:r>
              <a:rPr lang="ko-KR" altLang="ko-KR" sz="2000" dirty="0">
                <a:solidFill>
                  <a:srgbClr val="000000"/>
                </a:solidFill>
              </a:rPr>
              <a:t>]</a:t>
            </a:r>
            <a:r>
              <a:rPr lang="ko-KR" altLang="ko-KR" sz="2000" dirty="0"/>
              <a:t> </a:t>
            </a:r>
            <a:endParaRPr lang="en-US" altLang="ko-KR" sz="2000" dirty="0">
              <a:solidFill>
                <a:srgbClr val="000000"/>
              </a:solidFill>
            </a:endParaRPr>
          </a:p>
          <a:p>
            <a:endParaRPr lang="en-US" altLang="ko-KR" sz="2000" baseline="30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838200" y="3339683"/>
            <a:ext cx="10515600" cy="1778538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71463" indent="-271463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 err="1"/>
              <a:t>def</a:t>
            </a:r>
            <a:r>
              <a:rPr lang="en-US" altLang="ko-KR" sz="2000" dirty="0"/>
              <a:t> </a:t>
            </a:r>
            <a:r>
              <a:rPr lang="en-US" altLang="ko-KR" sz="2000" dirty="0" err="1"/>
              <a:t>my_matrix_transpose</a:t>
            </a:r>
            <a:r>
              <a:rPr lang="en-US" altLang="ko-KR" sz="2000" dirty="0"/>
              <a:t>(M):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/>
              <a:t>??</a:t>
            </a:r>
            <a:endParaRPr lang="ko-KR" altLang="en-US" sz="2000" dirty="0"/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838200" y="5233414"/>
            <a:ext cx="10515600" cy="1210618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/>
              <a:t># </a:t>
            </a:r>
            <a:r>
              <a:rPr lang="en-US" altLang="ko-KR" sz="2000" dirty="0" err="1"/>
              <a:t>Numpy</a:t>
            </a:r>
            <a:r>
              <a:rPr lang="en-US" altLang="ko-KR" sz="2000" dirty="0"/>
              <a:t> version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 err="1"/>
              <a:t>np.transpose</a:t>
            </a:r>
            <a:r>
              <a:rPr lang="en-US" altLang="ko-KR" sz="2000" dirty="0"/>
              <a:t>(A) # vector</a:t>
            </a:r>
            <a:r>
              <a:rPr lang="ko-KR" altLang="en-US" sz="2000" dirty="0"/>
              <a:t>와</a:t>
            </a:r>
            <a:r>
              <a:rPr lang="en-US" altLang="ko-KR" sz="2000" dirty="0"/>
              <a:t> </a:t>
            </a:r>
            <a:r>
              <a:rPr lang="ko-KR" altLang="en-US" sz="2000" dirty="0"/>
              <a:t>마찬가지로 크기 같은 </a:t>
            </a:r>
            <a:r>
              <a:rPr lang="en-US" altLang="ko-KR" sz="2000" dirty="0"/>
              <a:t>matrix </a:t>
            </a:r>
            <a:r>
              <a:rPr lang="ko-KR" altLang="en-US" sz="2000" dirty="0"/>
              <a:t>형태의 </a:t>
            </a:r>
            <a:r>
              <a:rPr lang="en-US" altLang="ko-KR" sz="2000" dirty="0"/>
              <a:t>list</a:t>
            </a:r>
            <a:r>
              <a:rPr lang="ko-KR" altLang="en-US" sz="2000" dirty="0"/>
              <a:t>가 돌아오면 자동으로 변환</a:t>
            </a:r>
            <a:endParaRPr lang="en-US" altLang="ko-KR" sz="2000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 err="1"/>
              <a:t>np.transpose</a:t>
            </a:r>
            <a:r>
              <a:rPr lang="en-US" altLang="ko-KR" sz="2000" dirty="0"/>
              <a:t>(B) # vector</a:t>
            </a:r>
            <a:r>
              <a:rPr lang="ko-KR" altLang="en-US" sz="2000" dirty="0"/>
              <a:t>와</a:t>
            </a:r>
            <a:r>
              <a:rPr lang="en-US" altLang="ko-KR" sz="2000" dirty="0"/>
              <a:t> </a:t>
            </a:r>
            <a:r>
              <a:rPr lang="ko-KR" altLang="en-US" sz="2000" dirty="0"/>
              <a:t>마찬가지로 크기 같은 </a:t>
            </a:r>
            <a:r>
              <a:rPr lang="en-US" altLang="ko-KR" sz="2000" dirty="0"/>
              <a:t>matrix </a:t>
            </a:r>
            <a:r>
              <a:rPr lang="ko-KR" altLang="en-US" sz="2000" dirty="0"/>
              <a:t>형태의 </a:t>
            </a:r>
            <a:r>
              <a:rPr lang="en-US" altLang="ko-KR" sz="2000" dirty="0"/>
              <a:t>list</a:t>
            </a:r>
            <a:r>
              <a:rPr lang="ko-KR" altLang="en-US" sz="2000" dirty="0"/>
              <a:t>가 돌아오면 자동으로 변환</a:t>
            </a:r>
          </a:p>
          <a:p>
            <a:pPr marL="0" indent="0">
              <a:lnSpc>
                <a:spcPct val="120000"/>
              </a:lnSpc>
              <a:buNone/>
            </a:pPr>
            <a:endParaRPr lang="ko-KR" altLang="en-US" sz="2000" dirty="0"/>
          </a:p>
        </p:txBody>
      </p:sp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497" y="3377417"/>
            <a:ext cx="3863340" cy="170307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2714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77"/>
    </mc:Choice>
    <mc:Fallback xmlns="">
      <p:transition spd="slow" advTm="22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선형 대수학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Linear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Algebra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959428"/>
            <a:ext cx="10984832" cy="4484603"/>
          </a:xfrm>
        </p:spPr>
        <p:txBody>
          <a:bodyPr>
            <a:noAutofit/>
          </a:bodyPr>
          <a:lstStyle/>
          <a:p>
            <a:pPr marL="352425" indent="-352425">
              <a:buFont typeface="+mj-lt"/>
              <a:buAutoNum type="arabicPeriod"/>
            </a:pPr>
            <a:r>
              <a:rPr lang="ko-KR" altLang="en-US" sz="2000" dirty="0" err="1"/>
              <a:t>선형대수는</a:t>
            </a:r>
            <a:r>
              <a:rPr lang="ko-KR" altLang="en-US" sz="2000" dirty="0"/>
              <a:t> </a:t>
            </a:r>
            <a:r>
              <a:rPr lang="ko-KR" altLang="en-US" sz="2000" dirty="0" err="1"/>
              <a:t>벡터공간을</a:t>
            </a:r>
            <a:r>
              <a:rPr lang="ko-KR" altLang="en-US" sz="2000" dirty="0"/>
              <a:t> 다루는 수학의 한 분야 입니다</a:t>
            </a:r>
            <a:endParaRPr lang="en-US" altLang="ko-KR" sz="2000" dirty="0"/>
          </a:p>
          <a:p>
            <a:pPr marL="358775" lvl="1" indent="0"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Linear algebra is the branch of mathematics that deals with vector spaces.</a:t>
            </a:r>
          </a:p>
          <a:p>
            <a:pPr marL="358775" lvl="1" indent="0">
              <a:buNone/>
            </a:pPr>
            <a:endParaRPr lang="en-US" altLang="ko-KR" sz="1800" dirty="0">
              <a:solidFill>
                <a:schemeClr val="bg1">
                  <a:lumMod val="50000"/>
                </a:schemeClr>
              </a:solidFill>
            </a:endParaRPr>
          </a:p>
          <a:p>
            <a:pPr marL="352425" indent="-352425">
              <a:buFont typeface="+mj-lt"/>
              <a:buAutoNum type="arabicPeriod"/>
            </a:pPr>
            <a:r>
              <a:rPr lang="ko-KR" altLang="en-US" sz="2000" dirty="0"/>
              <a:t>벡터는 유한한</a:t>
            </a:r>
            <a:r>
              <a:rPr lang="en-US" altLang="ko-KR" sz="2000" dirty="0"/>
              <a:t> </a:t>
            </a:r>
            <a:r>
              <a:rPr lang="ko-KR" altLang="en-US" sz="2000" dirty="0"/>
              <a:t>차원의 공간에 존재하는 점들이며</a:t>
            </a:r>
            <a:r>
              <a:rPr lang="en-US" altLang="ko-KR" sz="2000" dirty="0"/>
              <a:t>, </a:t>
            </a:r>
            <a:r>
              <a:rPr lang="ko-KR" altLang="en-US" sz="2000" dirty="0"/>
              <a:t>각각은 크기와 양을 가집니다</a:t>
            </a:r>
            <a:endParaRPr lang="en-US" altLang="ko-KR" sz="2000" dirty="0"/>
          </a:p>
          <a:p>
            <a:pPr marL="358775" lvl="1" indent="0"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Vectors are points in some finite-dimensional space, a vector has a size and quantity.</a:t>
            </a:r>
          </a:p>
          <a:p>
            <a:pPr marL="358775" lvl="1" indent="0">
              <a:buNone/>
            </a:pPr>
            <a:endParaRPr lang="en-US" altLang="ko-KR" sz="1800" dirty="0">
              <a:solidFill>
                <a:schemeClr val="bg1">
                  <a:lumMod val="50000"/>
                </a:schemeClr>
              </a:solidFill>
            </a:endParaRPr>
          </a:p>
          <a:p>
            <a:pPr marL="352425" indent="-352425">
              <a:buFont typeface="+mj-lt"/>
              <a:buAutoNum type="arabicPeriod"/>
            </a:pPr>
            <a:r>
              <a:rPr lang="ko-KR" altLang="en-US" sz="2000" dirty="0"/>
              <a:t>벡터를 가장 간단하게 표현하는 방법은 숫자로 구성된 리스트로 표현하는 것 입니다</a:t>
            </a:r>
            <a:endParaRPr lang="en-US" altLang="ko-KR" sz="2000" dirty="0"/>
          </a:p>
          <a:p>
            <a:pPr marL="358775" lvl="1" indent="0">
              <a:buNone/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The simplest from-scratch approach is to represent vectors as lists of numbers.</a:t>
            </a:r>
          </a:p>
          <a:p>
            <a:pPr marL="358775" lvl="1" indent="0">
              <a:buNone/>
            </a:pPr>
            <a:endParaRPr lang="en-US" altLang="ko-KR" sz="1800" dirty="0">
              <a:solidFill>
                <a:schemeClr val="bg1">
                  <a:lumMod val="50000"/>
                </a:schemeClr>
              </a:solidFill>
            </a:endParaRPr>
          </a:p>
          <a:p>
            <a:pPr marL="352425" indent="-352425">
              <a:buFont typeface="+mj-lt"/>
              <a:buAutoNum type="arabicPeriod"/>
            </a:pPr>
            <a:r>
              <a:rPr lang="ko-KR" altLang="en-US" sz="2000" dirty="0" err="1"/>
              <a:t>파이썬</a:t>
            </a:r>
            <a:r>
              <a:rPr lang="ko-KR" altLang="en-US" sz="2000" dirty="0"/>
              <a:t> 리스트는 벡터가 아니므로 벡터 연산을 해주는 기본적인 도구가 없습니다</a:t>
            </a:r>
            <a:endParaRPr lang="en-US" altLang="ko-KR" sz="2000" dirty="0"/>
          </a:p>
          <a:p>
            <a:pPr marL="358775" lvl="1" indent="0">
              <a:buNone/>
              <a:tabLst>
                <a:tab pos="358775" algn="l"/>
              </a:tabLst>
            </a:pP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Python lists aren’t vectors (and hence provide no facilities for vector arithmetic), we’ll need to build these arithmetic tools ourselves.</a:t>
            </a:r>
          </a:p>
          <a:p>
            <a:pPr marL="358775" lvl="1" indent="0">
              <a:buNone/>
              <a:tabLst>
                <a:tab pos="358775" algn="l"/>
              </a:tabLst>
            </a:pPr>
            <a:endParaRPr lang="en-US" altLang="ko-KR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853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922"/>
    </mc:Choice>
    <mc:Fallback xmlns="">
      <p:transition spd="slow" advTm="69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더</a:t>
            </a:r>
            <a:r>
              <a:rPr lang="en-US" altLang="ko-KR" dirty="0"/>
              <a:t> </a:t>
            </a:r>
            <a:r>
              <a:rPr lang="ko-KR" altLang="en-US" dirty="0"/>
              <a:t>공부해 보고 싶다면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For Further Exploration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678488"/>
            <a:ext cx="10342945" cy="467786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ko-KR" altLang="en-US" sz="2400" dirty="0"/>
              <a:t>선형 대수학은 데이터 과학자들이 무척 애용합니다</a:t>
            </a:r>
            <a:endParaRPr lang="en-US" altLang="ko-KR" sz="2400" dirty="0"/>
          </a:p>
          <a:p>
            <a:pPr>
              <a:lnSpc>
                <a:spcPct val="110000"/>
              </a:lnSpc>
            </a:pPr>
            <a:r>
              <a:rPr lang="ko-KR" altLang="en-US" sz="2400" dirty="0"/>
              <a:t>알게 모르게 빈번하게 사용하고 있으며 심지어는 선형 대수학을 잘 모르면서도 사용합니다</a:t>
            </a:r>
            <a:endParaRPr lang="en-US" altLang="ko-KR" sz="2400" dirty="0"/>
          </a:p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Linear algebra is widely used by data scientists</a:t>
            </a:r>
          </a:p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It</a:t>
            </a:r>
            <a:r>
              <a:rPr lang="ko-KR" altLang="en-US" sz="2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is used frequently implicitly, and not infrequently by people who don’t understand it</a:t>
            </a:r>
          </a:p>
          <a:p>
            <a:pPr>
              <a:lnSpc>
                <a:spcPct val="110000"/>
              </a:lnSpc>
            </a:pPr>
            <a:endParaRPr lang="en-US" altLang="ko-KR" sz="2400" dirty="0"/>
          </a:p>
          <a:p>
            <a:pPr>
              <a:lnSpc>
                <a:spcPct val="110000"/>
              </a:lnSpc>
            </a:pPr>
            <a:r>
              <a:rPr lang="ko-KR" altLang="en-US" sz="2400" dirty="0"/>
              <a:t>선형대수학 수업에서 잘 배우세요</a:t>
            </a:r>
            <a:r>
              <a:rPr lang="en-US" altLang="ko-KR" sz="2400" dirty="0"/>
              <a:t>!</a:t>
            </a:r>
          </a:p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Learn well in a linear algebra class!</a:t>
            </a:r>
          </a:p>
          <a:p>
            <a:pPr>
              <a:lnSpc>
                <a:spcPct val="110000"/>
              </a:lnSpc>
            </a:pPr>
            <a:r>
              <a:rPr lang="en-US" altLang="ko-KR" sz="2400" dirty="0" err="1"/>
              <a:t>Numpy</a:t>
            </a:r>
            <a:r>
              <a:rPr lang="ko-KR" altLang="en-US" sz="2400" dirty="0"/>
              <a:t>를</a:t>
            </a:r>
            <a:r>
              <a:rPr lang="en-US" altLang="ko-KR" sz="2400" dirty="0"/>
              <a:t> </a:t>
            </a:r>
            <a:r>
              <a:rPr lang="ko-KR" altLang="en-US" sz="2400" dirty="0"/>
              <a:t>사용하세요</a:t>
            </a:r>
            <a:endParaRPr lang="en-US" altLang="ko-KR" sz="2400" dirty="0"/>
          </a:p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</a:rPr>
              <a:t>Use </a:t>
            </a:r>
            <a:r>
              <a:rPr lang="en-US" altLang="ko-KR" sz="2400" dirty="0" err="1">
                <a:solidFill>
                  <a:schemeClr val="bg1">
                    <a:lumMod val="50000"/>
                  </a:schemeClr>
                </a:solidFill>
              </a:rPr>
              <a:t>numpy</a:t>
            </a:r>
            <a:endParaRPr lang="en-US" altLang="ko-KR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377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(Lab5)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06905"/>
            <a:ext cx="10886954" cy="5535195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1400" dirty="0"/>
              <a:t>앞에 제시된 벡터와 행렬 예제를 모두 코딩해서 실행해 보고 다양한 예제로 변형해 보세요</a:t>
            </a:r>
            <a:r>
              <a:rPr lang="en-US" altLang="ko-KR" sz="14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A</a:t>
            </a:r>
            <a:r>
              <a:rPr lang="ko-KR" altLang="en-US" sz="1400" dirty="0"/>
              <a:t>와</a:t>
            </a:r>
            <a:r>
              <a:rPr lang="en-US" altLang="ko-KR" sz="1400" dirty="0"/>
              <a:t> B </a:t>
            </a:r>
            <a:r>
              <a:rPr lang="ko-KR" altLang="en-US" sz="1400" dirty="0"/>
              <a:t>방법으로 아래 행렬 연산을 </a:t>
            </a:r>
            <a:r>
              <a:rPr lang="en-US" altLang="ko-KR" sz="1400" dirty="0"/>
              <a:t>2</a:t>
            </a:r>
            <a:r>
              <a:rPr lang="ko-KR" altLang="en-US" sz="1400" dirty="0"/>
              <a:t>가지 방법으로 구현해 서 비교해보세요</a:t>
            </a:r>
            <a:endParaRPr lang="en-US" altLang="ko-KR" sz="1400" dirty="0"/>
          </a:p>
          <a:p>
            <a:pPr marL="625475" lvl="1" indent="-212725">
              <a:buFont typeface="+mj-lt"/>
              <a:buAutoNum type="alphaUcPeriod"/>
            </a:pPr>
            <a:r>
              <a:rPr lang="en-US" altLang="ko-KR" sz="1200" dirty="0"/>
              <a:t>Python</a:t>
            </a:r>
            <a:r>
              <a:rPr lang="ko-KR" altLang="en-US" sz="1200" dirty="0"/>
              <a:t> </a:t>
            </a:r>
            <a:r>
              <a:rPr lang="en-US" altLang="ko-KR" sz="1200" dirty="0"/>
              <a:t>Class</a:t>
            </a:r>
            <a:r>
              <a:rPr lang="ko-KR" altLang="en-US" sz="1200" dirty="0"/>
              <a:t>와</a:t>
            </a:r>
            <a:r>
              <a:rPr lang="en-US" altLang="ko-KR" sz="1200" dirty="0"/>
              <a:t> Method </a:t>
            </a:r>
            <a:r>
              <a:rPr lang="ko-KR" altLang="en-US" sz="1200" dirty="0"/>
              <a:t>만으로</a:t>
            </a:r>
            <a:r>
              <a:rPr lang="en-US" altLang="ko-KR" sz="1200" dirty="0"/>
              <a:t> </a:t>
            </a:r>
            <a:r>
              <a:rPr lang="ko-KR" altLang="en-US" sz="1200" dirty="0"/>
              <a:t>코딩 </a:t>
            </a:r>
            <a:r>
              <a:rPr lang="en-US" altLang="ko-KR" sz="1200" dirty="0"/>
              <a:t>(</a:t>
            </a:r>
            <a:r>
              <a:rPr lang="ko-KR" altLang="en-US" sz="1200" dirty="0" err="1"/>
              <a:t>날코딩</a:t>
            </a:r>
            <a:r>
              <a:rPr lang="en-US" altLang="ko-KR" sz="1200" dirty="0"/>
              <a:t>) </a:t>
            </a:r>
            <a:r>
              <a:rPr lang="ko-KR" altLang="en-US" sz="1200" u="sng" dirty="0">
                <a:solidFill>
                  <a:srgbClr val="FF0000"/>
                </a:solidFill>
              </a:rPr>
              <a:t>기능한 자기가 구현한</a:t>
            </a:r>
            <a:r>
              <a:rPr lang="en-US" altLang="ko-KR" sz="1200" u="sng" dirty="0">
                <a:solidFill>
                  <a:srgbClr val="FF0000"/>
                </a:solidFill>
              </a:rPr>
              <a:t>(</a:t>
            </a:r>
            <a:r>
              <a:rPr lang="ko-KR" altLang="en-US" sz="1200" u="sng" dirty="0" err="1">
                <a:solidFill>
                  <a:srgbClr val="FF0000"/>
                </a:solidFill>
              </a:rPr>
              <a:t>수업자료에</a:t>
            </a:r>
            <a:r>
              <a:rPr lang="ko-KR" altLang="en-US" sz="1200" u="sng" dirty="0">
                <a:solidFill>
                  <a:srgbClr val="FF0000"/>
                </a:solidFill>
              </a:rPr>
              <a:t> 있는</a:t>
            </a:r>
            <a:r>
              <a:rPr lang="en-US" altLang="ko-KR" sz="1200" u="sng" dirty="0">
                <a:solidFill>
                  <a:srgbClr val="FF0000"/>
                </a:solidFill>
              </a:rPr>
              <a:t>)</a:t>
            </a:r>
            <a:r>
              <a:rPr lang="ko-KR" altLang="en-US" sz="1200" u="sng" dirty="0">
                <a:solidFill>
                  <a:srgbClr val="FF0000"/>
                </a:solidFill>
              </a:rPr>
              <a:t> 벡터 </a:t>
            </a:r>
            <a:r>
              <a:rPr lang="ko-KR" altLang="en-US" sz="1200" u="sng" dirty="0" err="1">
                <a:solidFill>
                  <a:srgbClr val="FF0000"/>
                </a:solidFill>
              </a:rPr>
              <a:t>점곱</a:t>
            </a:r>
            <a:r>
              <a:rPr lang="en-US" altLang="ko-KR" sz="1200" u="sng" dirty="0">
                <a:solidFill>
                  <a:srgbClr val="FF0000"/>
                </a:solidFill>
              </a:rPr>
              <a:t>(dot)</a:t>
            </a:r>
            <a:r>
              <a:rPr lang="ko-KR" altLang="en-US" sz="1200" u="sng" dirty="0">
                <a:solidFill>
                  <a:srgbClr val="FF0000"/>
                </a:solidFill>
              </a:rPr>
              <a:t> 연산을 이용해서 코딩해 주세요</a:t>
            </a:r>
            <a:endParaRPr lang="en-US" altLang="ko-KR" sz="1200" u="sng" dirty="0">
              <a:solidFill>
                <a:srgbClr val="FF0000"/>
              </a:solidFill>
            </a:endParaRPr>
          </a:p>
          <a:p>
            <a:pPr marL="625475" lvl="1" indent="-212725">
              <a:buFont typeface="+mj-lt"/>
              <a:buAutoNum type="alphaUcPeriod"/>
            </a:pPr>
            <a:r>
              <a:rPr lang="en-US" altLang="ko-KR" sz="1200" dirty="0" err="1"/>
              <a:t>Numpy</a:t>
            </a:r>
            <a:r>
              <a:rPr lang="en-US" altLang="ko-KR" sz="1200" dirty="0"/>
              <a:t> Library</a:t>
            </a:r>
            <a:r>
              <a:rPr lang="ko-KR" altLang="en-US" sz="1200" dirty="0"/>
              <a:t>를 이용해서 코딩 </a:t>
            </a:r>
            <a:r>
              <a:rPr lang="en-US" altLang="ko-KR" sz="1200" dirty="0"/>
              <a:t>(</a:t>
            </a:r>
            <a:r>
              <a:rPr lang="ko-KR" altLang="en-US" sz="1200" dirty="0"/>
              <a:t>자료에 제시</a:t>
            </a:r>
            <a:r>
              <a:rPr lang="en-US" altLang="ko-KR" sz="1200" dirty="0"/>
              <a:t>)</a:t>
            </a:r>
          </a:p>
          <a:p>
            <a:pPr marL="414337" lvl="1" indent="0">
              <a:buNone/>
            </a:pPr>
            <a:endParaRPr lang="en-US" altLang="ko-KR" sz="1200" dirty="0"/>
          </a:p>
          <a:p>
            <a:pPr marL="869950" lvl="1" indent="-457200">
              <a:buClr>
                <a:srgbClr val="FF0066"/>
              </a:buClr>
              <a:buFont typeface="+mj-lt"/>
              <a:buAutoNum type="arabicParenR"/>
            </a:pPr>
            <a:r>
              <a:rPr lang="ko-KR" altLang="en-US" sz="1200" dirty="0" err="1"/>
              <a:t>파이썬으로</a:t>
            </a:r>
            <a:r>
              <a:rPr lang="en-US" altLang="ko-KR" sz="1200" dirty="0"/>
              <a:t> </a:t>
            </a:r>
            <a:r>
              <a:rPr lang="ko-KR" altLang="en-US" sz="1200" dirty="0"/>
              <a:t>행렬 </a:t>
            </a:r>
            <a:r>
              <a:rPr lang="en-US" altLang="ko-KR" sz="1200" dirty="0"/>
              <a:t>A</a:t>
            </a:r>
            <a:r>
              <a:rPr lang="ko-KR" altLang="en-US" sz="1200" dirty="0"/>
              <a:t>와 행렬 </a:t>
            </a:r>
            <a:r>
              <a:rPr lang="en-US" altLang="ko-KR" sz="1200" dirty="0"/>
              <a:t>B </a:t>
            </a:r>
            <a:r>
              <a:rPr lang="ko-KR" altLang="en-US" sz="1200" dirty="0"/>
              <a:t>사이의 </a:t>
            </a:r>
            <a:r>
              <a:rPr lang="ko-KR" altLang="en-US" sz="1200" dirty="0" err="1"/>
              <a:t>점곱을</a:t>
            </a:r>
            <a:r>
              <a:rPr lang="ko-KR" altLang="en-US" sz="1200" dirty="0"/>
              <a:t> 구현하고 아래 행렬에 대하여 계산해보세요</a:t>
            </a:r>
            <a:endParaRPr lang="en-US" altLang="ko-KR" sz="1200" dirty="0"/>
          </a:p>
          <a:p>
            <a:pPr marL="717550" lvl="2" indent="152400">
              <a:buNone/>
            </a:pPr>
            <a:r>
              <a:rPr lang="pt-BR" altLang="ko-KR" sz="1100" dirty="0"/>
              <a:t>A</a:t>
            </a:r>
            <a:r>
              <a:rPr lang="pt-BR" altLang="ko-KR" sz="1200" dirty="0"/>
              <a:t>=[[1, 2, 3],</a:t>
            </a:r>
          </a:p>
          <a:p>
            <a:pPr marL="871537" lvl="2" indent="0">
              <a:buNone/>
            </a:pPr>
            <a:r>
              <a:rPr lang="pt-BR" altLang="ko-KR" sz="1200" dirty="0"/>
              <a:t>    [4, 5, 6]]</a:t>
            </a:r>
          </a:p>
          <a:p>
            <a:pPr marL="871537" lvl="2" indent="0">
              <a:buNone/>
            </a:pPr>
            <a:r>
              <a:rPr lang="pt-BR" altLang="ko-KR" sz="1200" dirty="0"/>
              <a:t>B=[[1, 2],</a:t>
            </a:r>
          </a:p>
          <a:p>
            <a:pPr marL="871537" lvl="2" indent="0">
              <a:buNone/>
            </a:pPr>
            <a:r>
              <a:rPr lang="pt-BR" altLang="ko-KR" sz="1200" dirty="0"/>
              <a:t>    [3, 4],</a:t>
            </a:r>
          </a:p>
          <a:p>
            <a:pPr marL="871537" lvl="2" indent="0">
              <a:buNone/>
            </a:pPr>
            <a:r>
              <a:rPr lang="pt-BR" altLang="ko-KR" sz="1200" dirty="0"/>
              <a:t>    [5, 6]]</a:t>
            </a:r>
          </a:p>
          <a:p>
            <a:pPr marL="625475" lvl="1" indent="-212725">
              <a:buClr>
                <a:srgbClr val="FF0066"/>
              </a:buClr>
              <a:buFont typeface="+mj-lt"/>
              <a:buAutoNum type="arabicParenR"/>
            </a:pPr>
            <a:r>
              <a:rPr lang="ko-KR" altLang="en-US" sz="1200" dirty="0" err="1"/>
              <a:t>파이썬으로</a:t>
            </a:r>
            <a:r>
              <a:rPr lang="ko-KR" altLang="en-US" sz="1200" dirty="0"/>
              <a:t> 전치 행렬을 구현하고 </a:t>
            </a:r>
            <a:r>
              <a:rPr lang="en-US" altLang="ko-KR" sz="1200" dirty="0"/>
              <a:t>A</a:t>
            </a:r>
            <a:r>
              <a:rPr lang="en-US" altLang="ko-KR" sz="1200" baseline="30000" dirty="0"/>
              <a:t>T</a:t>
            </a:r>
            <a:r>
              <a:rPr lang="ko-KR" altLang="en-US" sz="1200" dirty="0"/>
              <a:t> 와 </a:t>
            </a:r>
            <a:r>
              <a:rPr lang="en-US" altLang="ko-KR" sz="1200" dirty="0"/>
              <a:t>B</a:t>
            </a:r>
            <a:r>
              <a:rPr lang="en-US" altLang="ko-KR" sz="1200" baseline="30000" dirty="0"/>
              <a:t>T</a:t>
            </a:r>
            <a:r>
              <a:rPr lang="ko-KR" altLang="en-US" sz="1200" dirty="0"/>
              <a:t> 을 계산해 주세요</a:t>
            </a:r>
            <a:endParaRPr lang="en-US" altLang="ko-KR" sz="1200" dirty="0"/>
          </a:p>
          <a:p>
            <a:pPr marL="414337" lvl="1" indent="0">
              <a:buNone/>
            </a:pPr>
            <a:endParaRPr lang="en-US" altLang="ko-KR" sz="1200" dirty="0"/>
          </a:p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Compare the matrix operation by implementing the following matrix in two ways using A and B methods.</a:t>
            </a:r>
          </a:p>
          <a:p>
            <a:pPr marL="871537" lvl="1" indent="-457200">
              <a:buFont typeface="+mj-lt"/>
              <a:buAutoNum type="alphaUcPeriod"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Python Class (</a:t>
            </a:r>
            <a:r>
              <a:rPr lang="en-US" altLang="ko-KR" sz="1200" dirty="0" err="1">
                <a:solidFill>
                  <a:schemeClr val="bg1">
                    <a:lumMod val="50000"/>
                  </a:schemeClr>
                </a:solidFill>
              </a:rPr>
              <a:t>Nalcoding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marL="871537" lvl="1" indent="-457200">
              <a:buFont typeface="+mj-lt"/>
              <a:buAutoNum type="alphaUcPeriod"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Coding </a:t>
            </a:r>
            <a:r>
              <a:rPr lang="en-US" altLang="ko-KR" sz="1200" dirty="0" err="1">
                <a:solidFill>
                  <a:schemeClr val="bg1">
                    <a:lumMod val="50000"/>
                  </a:schemeClr>
                </a:solidFill>
              </a:rPr>
              <a:t>Numpy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 Library (instructed in the material)</a:t>
            </a:r>
          </a:p>
          <a:p>
            <a:pPr marL="414337" lvl="1" indent="0">
              <a:buNone/>
            </a:pPr>
            <a:endParaRPr lang="en-US" altLang="ko-KR" sz="1200" dirty="0">
              <a:solidFill>
                <a:schemeClr val="bg1">
                  <a:lumMod val="50000"/>
                </a:schemeClr>
              </a:solidFill>
            </a:endParaRPr>
          </a:p>
          <a:p>
            <a:pPr marL="869950" lvl="1" indent="-457200">
              <a:buClr>
                <a:srgbClr val="FF0066"/>
              </a:buClr>
              <a:buFont typeface="+mj-lt"/>
              <a:buAutoNum type="arabicParenR"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Implement point product between matrix A and matrix B in Python and calculate for matrix below</a:t>
            </a:r>
          </a:p>
          <a:p>
            <a:pPr marL="871537" lvl="2" indent="0">
              <a:buNone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A = [[1, 2, 3],</a:t>
            </a:r>
          </a:p>
          <a:p>
            <a:pPr marL="871537" lvl="2" indent="0">
              <a:buNone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       [4, 5, 6]]</a:t>
            </a:r>
          </a:p>
          <a:p>
            <a:pPr marL="871537" lvl="2" indent="0">
              <a:buNone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B = [[1, 2],</a:t>
            </a:r>
          </a:p>
          <a:p>
            <a:pPr marL="871537" lvl="2" indent="0">
              <a:buNone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       [3, 4],</a:t>
            </a:r>
          </a:p>
          <a:p>
            <a:pPr marL="871537" lvl="2" indent="0">
              <a:buNone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       [5, 6]]</a:t>
            </a:r>
          </a:p>
          <a:p>
            <a:pPr marL="625475" lvl="1" indent="-212725">
              <a:buClr>
                <a:srgbClr val="FF0066"/>
              </a:buClr>
              <a:buFont typeface="+mj-lt"/>
              <a:buAutoNum type="arabicParenR"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Implement transpose matrix in Python and calculate AT and BT</a:t>
            </a:r>
          </a:p>
          <a:p>
            <a:pPr marL="625475" lvl="1" indent="-212725">
              <a:buClr>
                <a:srgbClr val="FF0066"/>
              </a:buClr>
              <a:buFont typeface="+mj-lt"/>
              <a:buAutoNum type="arabicParenR"/>
            </a:pPr>
            <a:endParaRPr lang="en-US" altLang="ko-KR" sz="1200" dirty="0">
              <a:solidFill>
                <a:schemeClr val="bg1">
                  <a:lumMod val="50000"/>
                </a:schemeClr>
              </a:solidFill>
            </a:endParaRPr>
          </a:p>
          <a:p>
            <a:pPr marL="228600" lvl="1">
              <a:buClr>
                <a:srgbClr val="FF3300"/>
              </a:buClr>
            </a:pPr>
            <a:r>
              <a:rPr lang="en-US" altLang="ko-KR" sz="1200" dirty="0"/>
              <a:t>(Online Submit </a:t>
            </a:r>
            <a:r>
              <a:rPr lang="en-US" altLang="ko-KR" sz="1200" dirty="0">
                <a:hlinkClick r:id="rId6"/>
              </a:rPr>
              <a:t>http://cyber.inu.ac.kr</a:t>
            </a:r>
            <a:r>
              <a:rPr lang="en-US" altLang="ko-KR" sz="1200" dirty="0"/>
              <a:t> </a:t>
            </a:r>
            <a:endParaRPr lang="en-US" altLang="ko-KR" sz="1200" dirty="0">
              <a:solidFill>
                <a:srgbClr val="FF0000"/>
              </a:solidFill>
            </a:endParaRPr>
          </a:p>
          <a:p>
            <a:pPr lvl="1"/>
            <a:r>
              <a:rPr lang="ko-KR" altLang="en-US" sz="1200" dirty="0"/>
              <a:t>코드와</a:t>
            </a:r>
            <a:r>
              <a:rPr lang="en-US" altLang="ko-KR" sz="1200" dirty="0"/>
              <a:t> </a:t>
            </a:r>
            <a:r>
              <a:rPr lang="ko-KR" altLang="en-US" sz="1200" dirty="0"/>
              <a:t>실행결과 전체를 담은 하나의 </a:t>
            </a:r>
            <a:r>
              <a:rPr lang="en-US" altLang="ko-KR" sz="1200" dirty="0" err="1"/>
              <a:t>IPython</a:t>
            </a:r>
            <a:r>
              <a:rPr lang="en-US" altLang="ko-KR" sz="1200" dirty="0"/>
              <a:t>(</a:t>
            </a:r>
            <a:r>
              <a:rPr lang="ko-KR" altLang="en-US" sz="1200" dirty="0"/>
              <a:t>예</a:t>
            </a:r>
            <a:r>
              <a:rPr lang="en-US" altLang="ko-KR" sz="1200" dirty="0"/>
              <a:t>, lab5.ipynb) </a:t>
            </a:r>
            <a:r>
              <a:rPr lang="ko-KR" altLang="en-US" sz="1200" dirty="0"/>
              <a:t>파일과 이를 </a:t>
            </a:r>
            <a:r>
              <a:rPr lang="en-US" altLang="ko-KR" sz="1200" dirty="0"/>
              <a:t>pdf</a:t>
            </a:r>
            <a:r>
              <a:rPr lang="ko-KR" altLang="en-US" sz="1200" dirty="0"/>
              <a:t>로 출력한 파일</a:t>
            </a:r>
            <a:r>
              <a:rPr lang="en-US" altLang="ko-KR" sz="1200" dirty="0"/>
              <a:t>(</a:t>
            </a:r>
            <a:r>
              <a:rPr lang="ko-KR" altLang="en-US" sz="1200" dirty="0"/>
              <a:t>예</a:t>
            </a:r>
            <a:r>
              <a:rPr lang="en-US" altLang="ko-KR" sz="1200" dirty="0"/>
              <a:t>, lab5</a:t>
            </a:r>
            <a:r>
              <a:rPr lang="ko-KR" altLang="en-US" sz="1200" dirty="0"/>
              <a:t>성미영</a:t>
            </a:r>
            <a:r>
              <a:rPr lang="en-US" altLang="ko-KR" sz="1200" dirty="0"/>
              <a:t>.pdf) </a:t>
            </a:r>
            <a:r>
              <a:rPr lang="ko-KR" altLang="en-US" sz="1200" dirty="0"/>
              <a:t>파일을 제출해주십시오</a:t>
            </a:r>
            <a:endParaRPr lang="en-US" altLang="ko-KR" sz="1200" dirty="0"/>
          </a:p>
          <a:p>
            <a:pPr lvl="1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Please submit one 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</a:rPr>
              <a:t>IPython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 (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</a:rPr>
              <a:t>eg.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 lab5SungMeeYoung.ipynb) file containing the entire code and execution results and a pdf output file (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</a:rPr>
              <a:t>eg.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sz="1400">
                <a:solidFill>
                  <a:schemeClr val="bg1">
                    <a:lumMod val="50000"/>
                  </a:schemeClr>
                </a:solidFill>
              </a:rPr>
              <a:t>lab5SungMeeYoung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.pdf)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20" name="오디오 1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7165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613"/>
    </mc:Choice>
    <mc:Fallback xmlns="">
      <p:transition spd="slow" advTm="81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벡터 덧셈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Add Two Vectors (add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</a:rPr>
              <a:t>componentwise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7074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import re, math, random # regexes, math functions, random numbers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import </a:t>
            </a:r>
            <a:r>
              <a:rPr lang="en-US" altLang="ko-KR" sz="1600" dirty="0" err="1"/>
              <a:t>matplotlib.pyplot</a:t>
            </a:r>
            <a:r>
              <a:rPr lang="en-US" altLang="ko-KR" sz="1600" dirty="0"/>
              <a:t> as </a:t>
            </a:r>
            <a:r>
              <a:rPr lang="en-US" altLang="ko-KR" sz="1600" dirty="0" err="1"/>
              <a:t>plt</a:t>
            </a:r>
            <a:r>
              <a:rPr lang="en-US" altLang="ko-KR" sz="1600" dirty="0"/>
              <a:t> # </a:t>
            </a:r>
            <a:r>
              <a:rPr lang="en-US" altLang="ko-KR" sz="1600" dirty="0" err="1"/>
              <a:t>pyplot</a:t>
            </a:r>
            <a:endParaRPr lang="en-US" altLang="ko-KR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from collections import </a:t>
            </a:r>
            <a:r>
              <a:rPr lang="en-US" altLang="ko-KR" sz="1600" dirty="0" err="1"/>
              <a:t>defaultdict</a:t>
            </a:r>
            <a:r>
              <a:rPr lang="en-US" altLang="ko-KR" sz="1600" dirty="0"/>
              <a:t>, Counter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from </a:t>
            </a:r>
            <a:r>
              <a:rPr lang="en-US" altLang="ko-KR" sz="1600" dirty="0" err="1"/>
              <a:t>functools</a:t>
            </a:r>
            <a:r>
              <a:rPr lang="en-US" altLang="ko-KR" sz="1600" dirty="0"/>
              <a:t> import partial, reduce # For python3, "reduce" function is added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import </a:t>
            </a:r>
            <a:r>
              <a:rPr lang="en-US" altLang="ko-KR" sz="1600" dirty="0" err="1"/>
              <a:t>numpy</a:t>
            </a:r>
            <a:r>
              <a:rPr lang="en-US" altLang="ko-KR" sz="1600" dirty="0"/>
              <a:t> as np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 err="1"/>
              <a:t>def</a:t>
            </a:r>
            <a:r>
              <a:rPr lang="en-US" altLang="ko-KR" sz="1600" dirty="0"/>
              <a:t> </a:t>
            </a:r>
            <a:r>
              <a:rPr lang="en-US" altLang="ko-KR" sz="1600" dirty="0" err="1"/>
              <a:t>vector_add</a:t>
            </a:r>
            <a:r>
              <a:rPr lang="en-US" altLang="ko-KR" sz="1600" dirty="0"/>
              <a:t>(v, w):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    """adds two vectors </a:t>
            </a:r>
            <a:r>
              <a:rPr lang="en-US" altLang="ko-KR" sz="1600" dirty="0" err="1"/>
              <a:t>componentwise</a:t>
            </a:r>
            <a:r>
              <a:rPr lang="en-US" altLang="ko-KR" sz="1600" dirty="0"/>
              <a:t>"""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    return [</a:t>
            </a:r>
            <a:r>
              <a:rPr lang="en-US" altLang="ko-KR" sz="1600" dirty="0" err="1"/>
              <a:t>v_i</a:t>
            </a:r>
            <a:r>
              <a:rPr lang="en-US" altLang="ko-KR" sz="1600" dirty="0"/>
              <a:t> + </a:t>
            </a:r>
            <a:r>
              <a:rPr lang="en-US" altLang="ko-KR" sz="1600" dirty="0" err="1"/>
              <a:t>w_i</a:t>
            </a:r>
            <a:r>
              <a:rPr lang="en-US" altLang="ko-KR" sz="1600" dirty="0"/>
              <a:t> for </a:t>
            </a:r>
            <a:r>
              <a:rPr lang="en-US" altLang="ko-KR" sz="1600" dirty="0" err="1"/>
              <a:t>v_i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w_i</a:t>
            </a:r>
            <a:r>
              <a:rPr lang="en-US" altLang="ko-KR" sz="1600" dirty="0"/>
              <a:t> in zip(</a:t>
            </a:r>
            <a:r>
              <a:rPr lang="en-US" altLang="ko-KR" sz="1600" dirty="0" err="1"/>
              <a:t>v,w</a:t>
            </a:r>
            <a:r>
              <a:rPr lang="en-US" altLang="ko-KR" sz="1600" dirty="0"/>
              <a:t>)]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v = [x for x in range(1, 11, 2)]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w = [y for y in range(11, 21, 2)]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 err="1"/>
              <a:t>vector_add</a:t>
            </a:r>
            <a:r>
              <a:rPr lang="en-US" altLang="ko-KR" sz="1600" dirty="0"/>
              <a:t>(v, w)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5705013"/>
            <a:ext cx="10515600" cy="656341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600" dirty="0"/>
              <a:t># </a:t>
            </a:r>
            <a:r>
              <a:rPr lang="en-US" altLang="ko-KR" sz="1600" dirty="0" err="1"/>
              <a:t>Numpy</a:t>
            </a:r>
            <a:r>
              <a:rPr lang="en-US" altLang="ko-KR" sz="1600" dirty="0"/>
              <a:t> version </a:t>
            </a:r>
            <a:r>
              <a:rPr lang="ko-KR" altLang="en-US" sz="1600" dirty="0">
                <a:solidFill>
                  <a:srgbClr val="FF0000"/>
                </a:solidFill>
              </a:rPr>
              <a:t>새로운 </a:t>
            </a:r>
            <a:r>
              <a:rPr lang="en-US" altLang="ko-KR" sz="1600" dirty="0">
                <a:solidFill>
                  <a:srgbClr val="FF0000"/>
                </a:solidFill>
              </a:rPr>
              <a:t>Cell</a:t>
            </a:r>
            <a:r>
              <a:rPr lang="ko-KR" altLang="en-US" sz="1600" dirty="0">
                <a:solidFill>
                  <a:srgbClr val="FF0000"/>
                </a:solidFill>
              </a:rPr>
              <a:t>에서 실행</a:t>
            </a:r>
            <a:endParaRPr lang="en-US" altLang="ko-KR" sz="1600" dirty="0">
              <a:solidFill>
                <a:srgbClr val="FF0000"/>
              </a:solidFill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sz="1600" dirty="0" err="1"/>
              <a:t>np.array</a:t>
            </a:r>
            <a:r>
              <a:rPr lang="en-US" altLang="ko-KR" sz="1600" dirty="0"/>
              <a:t>(v) + </a:t>
            </a:r>
            <a:r>
              <a:rPr lang="en-US" altLang="ko-KR" sz="1600" dirty="0" err="1"/>
              <a:t>np.array</a:t>
            </a:r>
            <a:r>
              <a:rPr lang="en-US" altLang="ko-KR" sz="1600" dirty="0"/>
              <a:t>(w)</a:t>
            </a:r>
          </a:p>
        </p:txBody>
      </p:sp>
      <p:pic>
        <p:nvPicPr>
          <p:cNvPr id="1030" name="Picture 6" descr="The sum of two vect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64327" y="1895227"/>
            <a:ext cx="3029052" cy="868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1675" y="3025641"/>
            <a:ext cx="565785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435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/>
              <a:t>파이썬</a:t>
            </a:r>
            <a:r>
              <a:rPr lang="ko-KR" altLang="en-US" dirty="0"/>
              <a:t> 산술 연산 </a:t>
            </a:r>
            <a:r>
              <a:rPr lang="en-US" altLang="ko-KR" dirty="0"/>
              <a:t>vs. </a:t>
            </a:r>
            <a:r>
              <a:rPr lang="ko-KR" altLang="en-US" dirty="0" err="1"/>
              <a:t>넘파이</a:t>
            </a:r>
            <a:r>
              <a:rPr lang="en-US" altLang="ko-KR" dirty="0"/>
              <a:t> </a:t>
            </a:r>
            <a:r>
              <a:rPr lang="ko-KR" altLang="en-US" dirty="0"/>
              <a:t>산술 연산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Python arithmetic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vs.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</a:rPr>
              <a:t>Numpy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arithmetic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724628"/>
            <a:ext cx="10771208" cy="4505920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r>
              <a:rPr lang="en-US" altLang="ko-KR" sz="2000" dirty="0" err="1"/>
              <a:t>Numpy</a:t>
            </a:r>
            <a:r>
              <a:rPr lang="en-US" altLang="ko-KR" sz="2000" dirty="0"/>
              <a:t>(“</a:t>
            </a:r>
            <a:r>
              <a:rPr lang="ko-KR" altLang="en-US" sz="2000" dirty="0" err="1"/>
              <a:t>넘파이</a:t>
            </a:r>
            <a:r>
              <a:rPr lang="en-US" altLang="ko-KR" sz="2000" dirty="0"/>
              <a:t>”)</a:t>
            </a:r>
            <a:r>
              <a:rPr lang="ko-KR" altLang="en-US" sz="2000" dirty="0"/>
              <a:t> </a:t>
            </a:r>
            <a:r>
              <a:rPr lang="en-US" altLang="ko-KR" sz="2000" dirty="0"/>
              <a:t>Library</a:t>
            </a:r>
          </a:p>
          <a:p>
            <a:pPr lvl="1"/>
            <a:r>
              <a:rPr lang="ko-KR" altLang="en-US" sz="1800" dirty="0">
                <a:hlinkClick r:id="rId6" tooltip="행렬"/>
              </a:rPr>
              <a:t>행렬</a:t>
            </a:r>
            <a:r>
              <a:rPr lang="ko-KR" altLang="en-US" sz="1800" dirty="0"/>
              <a:t>이나 일반적으로 대규모 다차원 </a:t>
            </a:r>
            <a:r>
              <a:rPr lang="ko-KR" altLang="en-US" sz="1800" dirty="0">
                <a:hlinkClick r:id="rId7" tooltip="배열"/>
              </a:rPr>
              <a:t>배열</a:t>
            </a:r>
            <a:r>
              <a:rPr lang="ko-KR" altLang="en-US" sz="1800" dirty="0"/>
              <a:t>을 쉽게 처리 할 수 있도록 지원하는 </a:t>
            </a:r>
            <a:r>
              <a:rPr lang="ko-KR" altLang="en-US" sz="1800" dirty="0" err="1">
                <a:hlinkClick r:id="rId8" tooltip="파이썬"/>
              </a:rPr>
              <a:t>파이썬</a:t>
            </a:r>
            <a:r>
              <a:rPr lang="ko-KR" altLang="en-US" sz="1800" dirty="0" err="1"/>
              <a:t>의</a:t>
            </a:r>
            <a:r>
              <a:rPr lang="ko-KR" altLang="en-US" sz="1800" dirty="0"/>
              <a:t> </a:t>
            </a:r>
            <a:r>
              <a:rPr lang="ko-KR" altLang="en-US" sz="1800" dirty="0">
                <a:hlinkClick r:id="rId9" tooltip="라이브러리"/>
              </a:rPr>
              <a:t>라이브러리</a:t>
            </a:r>
            <a:r>
              <a:rPr lang="ko-KR" altLang="en-US" sz="1800" dirty="0"/>
              <a:t> 입니다</a:t>
            </a:r>
            <a:endParaRPr lang="en-US" altLang="ko-KR" sz="1800" dirty="0"/>
          </a:p>
          <a:p>
            <a:pPr lvl="1"/>
            <a:r>
              <a:rPr lang="en-US" altLang="ko-KR" sz="1800" dirty="0" err="1"/>
              <a:t>NumPy</a:t>
            </a:r>
            <a:r>
              <a:rPr lang="ko-KR" altLang="en-US" sz="1800" dirty="0"/>
              <a:t>는 데이터 구조 외에도 수치 계산을 위해 효율적으로 구현된 기능을 제공합니다</a:t>
            </a:r>
            <a:endParaRPr lang="en-US" altLang="ko-KR" sz="1800" dirty="0"/>
          </a:p>
          <a:p>
            <a:pPr lvl="1"/>
            <a:r>
              <a:rPr lang="ko-KR" altLang="en-US" sz="1800" dirty="0"/>
              <a:t>성능도</a:t>
            </a:r>
            <a:r>
              <a:rPr lang="en-US" altLang="ko-KR" sz="1800" dirty="0"/>
              <a:t> </a:t>
            </a:r>
            <a:r>
              <a:rPr lang="ko-KR" altLang="en-US" sz="1800" dirty="0"/>
              <a:t>좋고 다양한 연산이 이미 구현되어 있습니다</a:t>
            </a:r>
            <a:endParaRPr lang="en-US" altLang="ko-KR" sz="1800" dirty="0"/>
          </a:p>
          <a:p>
            <a:pPr lvl="1"/>
            <a:endParaRPr lang="en-US" altLang="ko-KR" sz="1800" dirty="0"/>
          </a:p>
          <a:p>
            <a:pPr lvl="1"/>
            <a:r>
              <a:rPr lang="en-US" altLang="ko-KR" sz="1800" b="1" dirty="0" err="1">
                <a:solidFill>
                  <a:schemeClr val="bg1">
                    <a:lumMod val="50000"/>
                  </a:schemeClr>
                </a:solidFill>
              </a:rPr>
              <a:t>NumPy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 (pronounced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0" tooltip="Help:IPA/English"/>
              </a:rPr>
              <a:t>/ˈ</a:t>
            </a:r>
            <a:r>
              <a:rPr lang="en-US" altLang="ko-KR" sz="1800" dirty="0" err="1">
                <a:solidFill>
                  <a:schemeClr val="bg1">
                    <a:lumMod val="50000"/>
                  </a:schemeClr>
                </a:solidFill>
                <a:hlinkClick r:id="rId10" tooltip="Help:IPA/English"/>
              </a:rPr>
              <a:t>nʌmpaɪ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0" tooltip="Help:IPA/English"/>
              </a:rPr>
              <a:t>/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 (</a:t>
            </a:r>
            <a:r>
              <a:rPr lang="en-US" altLang="ko-KR" sz="1800" i="1" dirty="0">
                <a:solidFill>
                  <a:schemeClr val="bg1">
                    <a:lumMod val="50000"/>
                  </a:schemeClr>
                </a:solidFill>
                <a:hlinkClick r:id="rId11" tooltip="Help:Pronunciation respelling key"/>
              </a:rPr>
              <a:t>NUM-</a:t>
            </a:r>
            <a:r>
              <a:rPr lang="en-US" altLang="ko-KR" sz="1800" i="1" dirty="0" err="1">
                <a:solidFill>
                  <a:schemeClr val="bg1">
                    <a:lumMod val="50000"/>
                  </a:schemeClr>
                </a:solidFill>
                <a:hlinkClick r:id="rId11" tooltip="Help:Pronunciation respelling key"/>
              </a:rPr>
              <a:t>py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) or sometimes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0" tooltip="Help:IPA/English"/>
              </a:rPr>
              <a:t>/ˈ</a:t>
            </a:r>
            <a:r>
              <a:rPr lang="en-US" altLang="ko-KR" sz="1800" dirty="0" err="1">
                <a:solidFill>
                  <a:schemeClr val="bg1">
                    <a:lumMod val="50000"/>
                  </a:schemeClr>
                </a:solidFill>
                <a:hlinkClick r:id="rId10" tooltip="Help:IPA/English"/>
              </a:rPr>
              <a:t>nʌmpi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0" tooltip="Help:IPA/English"/>
              </a:rPr>
              <a:t>/</a:t>
            </a:r>
            <a:r>
              <a:rPr lang="en-US" altLang="ko-KR" sz="1800" baseline="30000" dirty="0">
                <a:solidFill>
                  <a:schemeClr val="bg1">
                    <a:lumMod val="50000"/>
                  </a:schemeClr>
                </a:solidFill>
                <a:hlinkClick r:id="rId12"/>
              </a:rPr>
              <a:t>[3]</a:t>
            </a:r>
            <a:r>
              <a:rPr lang="en-US" altLang="ko-KR" sz="1800" baseline="30000" dirty="0">
                <a:solidFill>
                  <a:schemeClr val="bg1">
                    <a:lumMod val="50000"/>
                  </a:schemeClr>
                </a:solidFill>
                <a:hlinkClick r:id="rId13"/>
              </a:rPr>
              <a:t>[4]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 (</a:t>
            </a:r>
            <a:r>
              <a:rPr lang="en-US" altLang="ko-KR" sz="1800" i="1" dirty="0">
                <a:solidFill>
                  <a:schemeClr val="bg1">
                    <a:lumMod val="50000"/>
                  </a:schemeClr>
                </a:solidFill>
                <a:hlinkClick r:id="rId11" tooltip="Help:Pronunciation respelling key"/>
              </a:rPr>
              <a:t>NUM-pee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)) is a library for the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4" tooltip="Python (programming language)"/>
              </a:rPr>
              <a:t>Python programming language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, adding support for large, multi-dimensional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5" tooltip="Array data structure"/>
              </a:rPr>
              <a:t>arrays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 and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6" tooltip="Matrix (math)"/>
              </a:rPr>
              <a:t>matrices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, along with a large collection of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7" tooltip="High-level programming language"/>
              </a:rPr>
              <a:t>high-level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8" tooltip="Mathematics"/>
              </a:rPr>
              <a:t>mathematical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 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  <a:hlinkClick r:id="rId19" tooltip="Function (mathematics)"/>
              </a:rPr>
              <a:t>functions</a:t>
            </a:r>
            <a:r>
              <a:rPr lang="en-US" altLang="ko-KR" sz="1800" dirty="0">
                <a:solidFill>
                  <a:schemeClr val="bg1">
                    <a:lumMod val="50000"/>
                  </a:schemeClr>
                </a:solidFill>
              </a:rPr>
              <a:t> to operate on these arrays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# </a:t>
            </a:r>
            <a:r>
              <a:rPr lang="ko-KR" altLang="en-US" sz="2000" dirty="0"/>
              <a:t>아래 명령으로 벡터 덧셈의 속도를 비교해 보세요</a:t>
            </a:r>
            <a:r>
              <a:rPr lang="en-US" altLang="ko-KR" sz="2000" dirty="0"/>
              <a:t>. </a:t>
            </a:r>
            <a:r>
              <a:rPr lang="en-US" altLang="ko-KR" sz="2000" dirty="0" err="1"/>
              <a:t>Numpy</a:t>
            </a:r>
            <a:r>
              <a:rPr lang="ko-KR" altLang="en-US" sz="2000" dirty="0"/>
              <a:t>의 속도가 더 빠른 것을 확인할 수 있습니다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# Compare the speed of vector addition, you can see that the speed of </a:t>
            </a:r>
            <a:r>
              <a:rPr lang="en-US" altLang="ko-KR" sz="2000" dirty="0" err="1">
                <a:solidFill>
                  <a:schemeClr val="bg1">
                    <a:lumMod val="50000"/>
                  </a:schemeClr>
                </a:solidFill>
              </a:rPr>
              <a:t>Numpy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</a:rPr>
              <a:t> is faster</a:t>
            </a:r>
            <a:endParaRPr lang="ko-KR" alt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ko-KR" altLang="en-US" sz="2000" dirty="0"/>
          </a:p>
          <a:p>
            <a:pPr marL="0" indent="0">
              <a:buNone/>
            </a:pPr>
            <a:r>
              <a:rPr lang="en-US" altLang="ko-KR" sz="2000" dirty="0"/>
              <a:t>%</a:t>
            </a:r>
            <a:r>
              <a:rPr lang="en-US" altLang="ko-KR" sz="2000" dirty="0" err="1"/>
              <a:t>timeit</a:t>
            </a:r>
            <a:r>
              <a:rPr lang="en-US" altLang="ko-KR" sz="2000" dirty="0"/>
              <a:t> </a:t>
            </a:r>
            <a:r>
              <a:rPr lang="en-US" altLang="ko-KR" sz="2000" dirty="0" err="1"/>
              <a:t>vector_add</a:t>
            </a:r>
            <a:r>
              <a:rPr lang="en-US" altLang="ko-KR" sz="2000" dirty="0"/>
              <a:t>(v, w)</a:t>
            </a:r>
          </a:p>
          <a:p>
            <a:pPr marL="0" indent="0">
              <a:buNone/>
            </a:pPr>
            <a:r>
              <a:rPr lang="en-US" altLang="ko-KR" sz="2000" dirty="0"/>
              <a:t>%</a:t>
            </a:r>
            <a:r>
              <a:rPr lang="en-US" altLang="ko-KR" sz="2000" dirty="0" err="1"/>
              <a:t>timeit</a:t>
            </a:r>
            <a:r>
              <a:rPr lang="en-US" altLang="ko-KR" sz="2000" dirty="0"/>
              <a:t> </a:t>
            </a:r>
            <a:r>
              <a:rPr lang="en-US" altLang="ko-KR" sz="2000" dirty="0" err="1"/>
              <a:t>np.array</a:t>
            </a:r>
            <a:r>
              <a:rPr lang="en-US" altLang="ko-KR" sz="2000" dirty="0"/>
              <a:t>(v) + </a:t>
            </a:r>
            <a:r>
              <a:rPr lang="en-US" altLang="ko-KR" sz="2000" dirty="0" err="1"/>
              <a:t>np.array</a:t>
            </a:r>
            <a:r>
              <a:rPr lang="en-US" altLang="ko-KR" sz="2000" dirty="0"/>
              <a:t>(w)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43645" y="6230548"/>
            <a:ext cx="27174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rgbClr val="FF0000"/>
                </a:solidFill>
                <a:latin typeface="a펜고딕L" panose="02020600000000000000" pitchFamily="18" charset="-127"/>
                <a:ea typeface="a펜고딕L" panose="02020600000000000000" pitchFamily="18" charset="-127"/>
              </a:rPr>
              <a:t>여러분의 선택은</a:t>
            </a:r>
            <a:r>
              <a:rPr lang="en-US" altLang="ko-KR" sz="2800" dirty="0">
                <a:solidFill>
                  <a:srgbClr val="FF0000"/>
                </a:solidFill>
                <a:latin typeface="a펜고딕L" panose="02020600000000000000" pitchFamily="18" charset="-127"/>
                <a:ea typeface="a펜고딕L" panose="02020600000000000000" pitchFamily="18" charset="-127"/>
              </a:rPr>
              <a:t>?</a:t>
            </a:r>
            <a:endParaRPr lang="ko-KR" altLang="en-US" sz="2800" dirty="0">
              <a:solidFill>
                <a:srgbClr val="FF0000"/>
              </a:solidFill>
              <a:latin typeface="a펜고딕L" panose="02020600000000000000" pitchFamily="18" charset="-127"/>
              <a:ea typeface="a펜고딕L" panose="02020600000000000000" pitchFamily="18" charset="-127"/>
            </a:endParaRPr>
          </a:p>
        </p:txBody>
      </p:sp>
      <p:pic>
        <p:nvPicPr>
          <p:cNvPr id="13" name="오디오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785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60"/>
    </mc:Choice>
    <mc:Fallback xmlns="">
      <p:transition spd="slow" advTm="64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벡터 뺄셈</a:t>
            </a:r>
            <a:br>
              <a:rPr lang="en-US" altLang="ko-KR" dirty="0"/>
            </a:br>
            <a:r>
              <a:rPr lang="en-US" altLang="ko-KR" dirty="0"/>
              <a:t>Subtract Vectors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7479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err="1"/>
              <a:t>def</a:t>
            </a:r>
            <a:r>
              <a:rPr lang="en-US" altLang="ko-KR" sz="2400" dirty="0"/>
              <a:t> </a:t>
            </a:r>
            <a:r>
              <a:rPr lang="en-US" altLang="ko-KR" sz="2400" dirty="0" err="1"/>
              <a:t>vector_subtract</a:t>
            </a:r>
            <a:r>
              <a:rPr lang="en-US" altLang="ko-KR" sz="2400" dirty="0"/>
              <a:t>(v, w):</a:t>
            </a:r>
          </a:p>
          <a:p>
            <a:pPr marL="0" indent="0">
              <a:buNone/>
            </a:pPr>
            <a:r>
              <a:rPr lang="en-US" altLang="ko-KR" sz="2400" dirty="0"/>
              <a:t>    """subtracts two vectors </a:t>
            </a:r>
            <a:r>
              <a:rPr lang="en-US" altLang="ko-KR" sz="2400" dirty="0" err="1"/>
              <a:t>componentwise</a:t>
            </a:r>
            <a:r>
              <a:rPr lang="en-US" altLang="ko-KR" sz="2400" dirty="0"/>
              <a:t>"""</a:t>
            </a:r>
          </a:p>
          <a:p>
            <a:pPr marL="0" indent="0">
              <a:buNone/>
            </a:pPr>
            <a:r>
              <a:rPr lang="en-US" altLang="ko-KR" sz="2400" dirty="0"/>
              <a:t>    return [</a:t>
            </a:r>
            <a:r>
              <a:rPr lang="en-US" altLang="ko-KR" sz="2400" dirty="0" err="1"/>
              <a:t>v_i</a:t>
            </a:r>
            <a:r>
              <a:rPr lang="en-US" altLang="ko-KR" sz="2400" dirty="0"/>
              <a:t> - </a:t>
            </a:r>
            <a:r>
              <a:rPr lang="en-US" altLang="ko-KR" sz="2400" dirty="0" err="1"/>
              <a:t>w_i</a:t>
            </a:r>
            <a:r>
              <a:rPr lang="en-US" altLang="ko-KR" sz="2400" dirty="0"/>
              <a:t> for </a:t>
            </a:r>
            <a:r>
              <a:rPr lang="en-US" altLang="ko-KR" sz="2400" dirty="0" err="1"/>
              <a:t>v_i</a:t>
            </a:r>
            <a:r>
              <a:rPr lang="en-US" altLang="ko-KR" sz="2400" dirty="0"/>
              <a:t>, </a:t>
            </a:r>
            <a:r>
              <a:rPr lang="en-US" altLang="ko-KR" sz="2400" dirty="0" err="1"/>
              <a:t>w_i</a:t>
            </a:r>
            <a:r>
              <a:rPr lang="en-US" altLang="ko-KR" sz="2400" dirty="0"/>
              <a:t> in zip(</a:t>
            </a:r>
            <a:r>
              <a:rPr lang="en-US" altLang="ko-KR" sz="2400" dirty="0" err="1"/>
              <a:t>v,w</a:t>
            </a:r>
            <a:r>
              <a:rPr lang="en-US" altLang="ko-KR" sz="2400" dirty="0"/>
              <a:t>)]</a:t>
            </a:r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 err="1"/>
              <a:t>vector_subtract</a:t>
            </a:r>
            <a:r>
              <a:rPr lang="en-US" altLang="ko-KR" sz="2400" dirty="0"/>
              <a:t>(v, w)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4930815"/>
            <a:ext cx="10515600" cy="1157469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2400" dirty="0"/>
              <a:t># </a:t>
            </a:r>
            <a:r>
              <a:rPr lang="en-US" altLang="ko-KR" sz="2400" dirty="0" err="1"/>
              <a:t>Numpy</a:t>
            </a:r>
            <a:r>
              <a:rPr lang="en-US" altLang="ko-KR" sz="2400" dirty="0"/>
              <a:t> version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2400" dirty="0" err="1"/>
              <a:t>np.array</a:t>
            </a:r>
            <a:r>
              <a:rPr lang="en-US" altLang="ko-KR" sz="2400" dirty="0"/>
              <a:t>(v) - </a:t>
            </a:r>
            <a:r>
              <a:rPr lang="en-US" altLang="ko-KR" sz="2400" dirty="0" err="1"/>
              <a:t>np.array</a:t>
            </a:r>
            <a:r>
              <a:rPr lang="en-US" altLang="ko-KR" sz="2400" dirty="0"/>
              <a:t>(w)</a:t>
            </a:r>
          </a:p>
        </p:txBody>
      </p:sp>
      <p:pic>
        <p:nvPicPr>
          <p:cNvPr id="2050" name="Picture 2" descr="The opposite vec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05011" y="2054199"/>
            <a:ext cx="3229084" cy="125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 difference of two vecto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67878" y="3539737"/>
            <a:ext cx="3103350" cy="76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3938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벡터</a:t>
            </a:r>
            <a:r>
              <a:rPr lang="en-US" altLang="ko-KR" dirty="0"/>
              <a:t> </a:t>
            </a:r>
            <a:r>
              <a:rPr lang="ko-KR" altLang="en-US" dirty="0"/>
              <a:t>리스트 덧셈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Sum a list of vectors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81558"/>
            <a:ext cx="10515600" cy="4082448"/>
          </a:xfrm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v = [x for x in range(1, 11, 2)]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w = [y for y in range(11, 21, 2)]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# Version1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 err="1"/>
              <a:t>def</a:t>
            </a:r>
            <a:r>
              <a:rPr lang="en-US" altLang="ko-KR" sz="1600" dirty="0"/>
              <a:t> </a:t>
            </a:r>
            <a:r>
              <a:rPr lang="en-US" altLang="ko-KR" sz="1600" dirty="0" err="1"/>
              <a:t>vector_sum</a:t>
            </a:r>
            <a:r>
              <a:rPr lang="en-US" altLang="ko-KR" sz="1600" dirty="0"/>
              <a:t>(vectors):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    return reduce(</a:t>
            </a:r>
            <a:r>
              <a:rPr lang="en-US" altLang="ko-KR" sz="1600" dirty="0" err="1"/>
              <a:t>vector_add</a:t>
            </a:r>
            <a:r>
              <a:rPr lang="en-US" altLang="ko-KR" sz="1600" dirty="0"/>
              <a:t>, vectors)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vectors = [</a:t>
            </a:r>
            <a:r>
              <a:rPr lang="en-US" altLang="ko-KR" sz="1600" dirty="0" err="1"/>
              <a:t>v,w,v,w,v,w</a:t>
            </a:r>
            <a:r>
              <a:rPr lang="en-US" altLang="ko-KR" sz="1600" dirty="0"/>
              <a:t>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 err="1"/>
              <a:t>vector_sum</a:t>
            </a:r>
            <a:r>
              <a:rPr lang="en-US" altLang="ko-KR" sz="1600" dirty="0"/>
              <a:t>(vectors)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# Version2</a:t>
            </a:r>
            <a:endParaRPr lang="ko-KR" altLang="en-US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 err="1"/>
              <a:t>def</a:t>
            </a:r>
            <a:r>
              <a:rPr lang="en-US" altLang="ko-KR" sz="1600" dirty="0"/>
              <a:t> </a:t>
            </a:r>
            <a:r>
              <a:rPr lang="en-US" altLang="ko-KR" sz="1600" dirty="0" err="1"/>
              <a:t>vector_sum_modified</a:t>
            </a:r>
            <a:r>
              <a:rPr lang="en-US" altLang="ko-KR" sz="1600" dirty="0"/>
              <a:t>(vectors):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    return [sum(value) for value in zip(*vectors)]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vectors = [</a:t>
            </a:r>
            <a:r>
              <a:rPr lang="en-US" altLang="ko-KR" sz="1600" dirty="0" err="1"/>
              <a:t>v,w,v,w,v,w</a:t>
            </a:r>
            <a:r>
              <a:rPr lang="en-US" altLang="ko-KR" sz="1600" dirty="0"/>
              <a:t>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 err="1"/>
              <a:t>vector_sum_modified</a:t>
            </a:r>
            <a:r>
              <a:rPr lang="en-US" altLang="ko-KR" sz="1600" dirty="0"/>
              <a:t>(vectors)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5673965"/>
            <a:ext cx="10515600" cy="1157469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# </a:t>
            </a:r>
            <a:r>
              <a:rPr lang="en-US" altLang="ko-KR" sz="1600" dirty="0" err="1"/>
              <a:t>Numpy</a:t>
            </a:r>
            <a:r>
              <a:rPr lang="en-US" altLang="ko-KR" sz="1600" dirty="0"/>
              <a:t> operation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 err="1"/>
              <a:t>np.sum</a:t>
            </a:r>
            <a:r>
              <a:rPr lang="en-US" altLang="ko-KR" sz="1600" dirty="0"/>
              <a:t>([</a:t>
            </a:r>
            <a:r>
              <a:rPr lang="en-US" altLang="ko-KR" sz="1600" dirty="0" err="1"/>
              <a:t>v,w,v,w,v,w</a:t>
            </a:r>
            <a:r>
              <a:rPr lang="en-US" altLang="ko-KR" sz="1600" dirty="0"/>
              <a:t>], axis=0)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# axis=0 </a:t>
            </a:r>
            <a:r>
              <a:rPr lang="ko-KR" altLang="en-US" sz="1600" dirty="0"/>
              <a:t>는 </a:t>
            </a:r>
            <a:r>
              <a:rPr lang="en-US" altLang="ko-KR" sz="1600" dirty="0"/>
              <a:t>row [</a:t>
            </a:r>
            <a:r>
              <a:rPr lang="en-US" altLang="ko-KR" sz="1600" dirty="0" err="1"/>
              <a:t>v,w,v,w,v,w</a:t>
            </a:r>
            <a:r>
              <a:rPr lang="en-US" altLang="ko-KR" sz="1600" dirty="0"/>
              <a:t>]</a:t>
            </a:r>
            <a:r>
              <a:rPr lang="ko-KR" altLang="en-US" sz="1600" dirty="0"/>
              <a:t>를 하나의 </a:t>
            </a:r>
            <a:r>
              <a:rPr lang="en-US" altLang="ko-KR" sz="1600" dirty="0"/>
              <a:t>matrix</a:t>
            </a:r>
            <a:r>
              <a:rPr lang="ko-KR" altLang="en-US" sz="1600" dirty="0"/>
              <a:t>로 생각했을 때</a:t>
            </a:r>
            <a:r>
              <a:rPr lang="en-US" altLang="ko-KR" sz="1600" dirty="0"/>
              <a:t>, column</a:t>
            </a:r>
            <a:r>
              <a:rPr lang="ko-KR" altLang="en-US" sz="1600" dirty="0"/>
              <a:t>별로 </a:t>
            </a:r>
            <a:r>
              <a:rPr lang="en-US" altLang="ko-KR" sz="1600" dirty="0"/>
              <a:t>sum operation</a:t>
            </a:r>
            <a:r>
              <a:rPr lang="ko-KR" altLang="en-US" sz="1600" dirty="0"/>
              <a:t>을 하라는 의미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# axis=1 </a:t>
            </a:r>
            <a:r>
              <a:rPr lang="ko-KR" altLang="en-US" sz="1600" dirty="0"/>
              <a:t>는 </a:t>
            </a:r>
            <a:r>
              <a:rPr lang="en-US" altLang="ko-KR" sz="1600" dirty="0"/>
              <a:t>row [</a:t>
            </a:r>
            <a:r>
              <a:rPr lang="en-US" altLang="ko-KR" sz="1600" dirty="0" err="1"/>
              <a:t>v,w,v,w,v,w</a:t>
            </a:r>
            <a:r>
              <a:rPr lang="en-US" altLang="ko-KR" sz="1600" dirty="0"/>
              <a:t>]</a:t>
            </a:r>
            <a:r>
              <a:rPr lang="ko-KR" altLang="en-US" sz="1600" dirty="0"/>
              <a:t>를 하나의 </a:t>
            </a:r>
            <a:r>
              <a:rPr lang="en-US" altLang="ko-KR" sz="1600" dirty="0"/>
              <a:t>matrix</a:t>
            </a:r>
            <a:r>
              <a:rPr lang="ko-KR" altLang="en-US" sz="1600" dirty="0"/>
              <a:t>로 생각했을 때</a:t>
            </a:r>
            <a:r>
              <a:rPr lang="en-US" altLang="ko-KR" sz="1600" dirty="0"/>
              <a:t>, row</a:t>
            </a:r>
            <a:r>
              <a:rPr lang="ko-KR" altLang="en-US" sz="1600" dirty="0"/>
              <a:t>별로 </a:t>
            </a:r>
            <a:r>
              <a:rPr lang="en-US" altLang="ko-KR" sz="1600" dirty="0"/>
              <a:t>sum operation</a:t>
            </a:r>
            <a:r>
              <a:rPr lang="ko-KR" altLang="en-US" sz="1600" dirty="0"/>
              <a:t>을 하라는 의미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018541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벡터</a:t>
            </a:r>
            <a:r>
              <a:rPr lang="en-US" altLang="ko-KR" dirty="0"/>
              <a:t> </a:t>
            </a:r>
            <a:r>
              <a:rPr lang="ko-KR" altLang="en-US" dirty="0"/>
              <a:t>스칼라 곱</a:t>
            </a:r>
            <a:br>
              <a:rPr lang="en-US" altLang="ko-KR" dirty="0"/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Multiply a Vector by a Scalar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759352"/>
            <a:ext cx="10515600" cy="1782501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2000" dirty="0" err="1"/>
              <a:t>def</a:t>
            </a:r>
            <a:r>
              <a:rPr lang="en-US" altLang="ko-KR" sz="2000" dirty="0"/>
              <a:t> </a:t>
            </a:r>
            <a:r>
              <a:rPr lang="en-US" altLang="ko-KR" sz="2000" dirty="0" err="1"/>
              <a:t>scalar_multiply</a:t>
            </a:r>
            <a:r>
              <a:rPr lang="en-US" altLang="ko-KR" sz="2000" dirty="0"/>
              <a:t>(c, v):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2000" dirty="0"/>
              <a:t>    return [c * </a:t>
            </a:r>
            <a:r>
              <a:rPr lang="en-US" altLang="ko-KR" sz="2000" dirty="0" err="1"/>
              <a:t>v_i</a:t>
            </a:r>
            <a:r>
              <a:rPr lang="en-US" altLang="ko-KR" sz="2000" dirty="0"/>
              <a:t> for </a:t>
            </a:r>
            <a:r>
              <a:rPr lang="en-US" altLang="ko-KR" sz="2000" dirty="0" err="1"/>
              <a:t>v_i</a:t>
            </a:r>
            <a:r>
              <a:rPr lang="en-US" altLang="ko-KR" sz="2000" dirty="0"/>
              <a:t> in v]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scalar = 3</a:t>
            </a:r>
          </a:p>
          <a:p>
            <a:pPr marL="0" indent="0">
              <a:buNone/>
            </a:pPr>
            <a:r>
              <a:rPr lang="en-US" altLang="ko-KR" sz="2000" dirty="0" err="1"/>
              <a:t>scalar_multiply</a:t>
            </a:r>
            <a:r>
              <a:rPr lang="en-US" altLang="ko-KR" sz="2000" dirty="0"/>
              <a:t>(scalar, v)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4039566"/>
            <a:ext cx="10515600" cy="1307938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2000" dirty="0"/>
              <a:t># </a:t>
            </a:r>
            <a:r>
              <a:rPr lang="en-US" altLang="ko-KR" sz="2000" dirty="0" err="1"/>
              <a:t>Numpy</a:t>
            </a:r>
            <a:r>
              <a:rPr lang="en-US" altLang="ko-KR" sz="2000" dirty="0"/>
              <a:t> version: </a:t>
            </a:r>
            <a:r>
              <a:rPr lang="en-US" altLang="ko-KR" sz="2000" dirty="0" err="1"/>
              <a:t>numpy</a:t>
            </a:r>
            <a:r>
              <a:rPr lang="ko-KR" altLang="en-US" sz="2000" dirty="0"/>
              <a:t>는 배열의 크기가 다르더라도 기본적인 </a:t>
            </a:r>
            <a:r>
              <a:rPr lang="en-US" altLang="ko-KR" sz="2000" dirty="0"/>
              <a:t>vector </a:t>
            </a:r>
            <a:r>
              <a:rPr lang="ko-KR" altLang="en-US" sz="2000" dirty="0"/>
              <a:t>연산이 가능하도록 지원</a:t>
            </a:r>
            <a:r>
              <a:rPr lang="en-US" altLang="ko-KR" sz="2000" dirty="0"/>
              <a:t>. </a:t>
            </a:r>
            <a:r>
              <a:rPr lang="ko-KR" altLang="en-US" sz="2000" dirty="0"/>
              <a:t>이를 </a:t>
            </a:r>
            <a:r>
              <a:rPr lang="en-US" altLang="ko-KR" sz="2000" dirty="0"/>
              <a:t>broadcasting</a:t>
            </a:r>
            <a:r>
              <a:rPr lang="ko-KR" altLang="en-US" sz="2000" dirty="0"/>
              <a:t>이라고 함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ko-KR" sz="2000" dirty="0"/>
              <a:t>scalar * </a:t>
            </a:r>
            <a:r>
              <a:rPr lang="en-US" altLang="ko-KR" sz="2000" dirty="0" err="1"/>
              <a:t>np.array</a:t>
            </a:r>
            <a:r>
              <a:rPr lang="en-US" altLang="ko-KR" sz="2000" dirty="0"/>
              <a:t>(v)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00641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벡터 리스트 평균</a:t>
            </a:r>
            <a:br>
              <a:rPr lang="ko-KR" altLang="en-US" b="1" dirty="0"/>
            </a:b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eans of a List of (same sized) Vectors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45772"/>
            <a:ext cx="10515600" cy="3272714"/>
          </a:xfrm>
          <a:ln>
            <a:solidFill>
              <a:srgbClr val="00B050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en-US" altLang="ko-KR" dirty="0" err="1"/>
              <a:t>vector_mean</a:t>
            </a:r>
            <a:r>
              <a:rPr lang="en-US" altLang="ko-KR" dirty="0"/>
              <a:t>(vectors):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dirty="0"/>
              <a:t>    """compute the vector whose </a:t>
            </a:r>
            <a:r>
              <a:rPr lang="en-US" altLang="ko-KR" dirty="0" err="1"/>
              <a:t>i-th</a:t>
            </a:r>
            <a:r>
              <a:rPr lang="en-US" altLang="ko-KR" dirty="0"/>
              <a:t> element is the mean of the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i-th</a:t>
            </a:r>
            <a:r>
              <a:rPr lang="en-US" altLang="ko-KR" dirty="0"/>
              <a:t> elements of the input vectors"""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dirty="0"/>
              <a:t>    n = </a:t>
            </a:r>
            <a:r>
              <a:rPr lang="en-US" altLang="ko-KR" dirty="0" err="1"/>
              <a:t>len</a:t>
            </a:r>
            <a:r>
              <a:rPr lang="en-US" altLang="ko-KR" dirty="0"/>
              <a:t>(vectors)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dirty="0"/>
              <a:t>    return </a:t>
            </a:r>
            <a:r>
              <a:rPr lang="en-US" altLang="ko-KR" dirty="0" err="1"/>
              <a:t>scalar_multiply</a:t>
            </a:r>
            <a:r>
              <a:rPr lang="en-US" altLang="ko-KR" dirty="0"/>
              <a:t>(1/n, </a:t>
            </a:r>
            <a:r>
              <a:rPr lang="en-US" altLang="ko-KR" dirty="0" err="1"/>
              <a:t>vector_sum</a:t>
            </a:r>
            <a:r>
              <a:rPr lang="en-US" altLang="ko-KR" dirty="0"/>
              <a:t>(vectors))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dirty="0"/>
              <a:t>v = [1,2,3,4]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dirty="0"/>
              <a:t>w = [-4,-3,-2,-1]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ko-KR" dirty="0" err="1"/>
              <a:t>vector_mean</a:t>
            </a:r>
            <a:r>
              <a:rPr lang="en-US" altLang="ko-KR" dirty="0"/>
              <a:t>([</a:t>
            </a:r>
            <a:r>
              <a:rPr lang="en-US" altLang="ko-KR" dirty="0" err="1"/>
              <a:t>v,v,v,v</a:t>
            </a:r>
            <a:r>
              <a:rPr lang="en-US" altLang="ko-KR" dirty="0"/>
              <a:t>])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5023415"/>
            <a:ext cx="10515600" cy="1332936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1800" dirty="0"/>
              <a:t># </a:t>
            </a:r>
            <a:r>
              <a:rPr lang="en-US" altLang="ko-KR" sz="1800" dirty="0" err="1"/>
              <a:t>Numpy</a:t>
            </a:r>
            <a:r>
              <a:rPr lang="en-US" altLang="ko-KR" sz="1800" dirty="0"/>
              <a:t> version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800" dirty="0" err="1"/>
              <a:t>np.mean</a:t>
            </a:r>
            <a:r>
              <a:rPr lang="en-US" altLang="ko-KR" sz="1800" dirty="0"/>
              <a:t>([</a:t>
            </a:r>
            <a:r>
              <a:rPr lang="en-US" altLang="ko-KR" sz="1800" dirty="0" err="1"/>
              <a:t>v,v,v,v</a:t>
            </a:r>
            <a:r>
              <a:rPr lang="en-US" altLang="ko-KR" sz="1800" dirty="0"/>
              <a:t>], axis=0)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800" dirty="0"/>
              <a:t># axis=0 </a:t>
            </a:r>
            <a:r>
              <a:rPr lang="ko-KR" altLang="en-US" sz="1800" dirty="0"/>
              <a:t>는 </a:t>
            </a:r>
            <a:r>
              <a:rPr lang="en-US" altLang="ko-KR" sz="1800" dirty="0"/>
              <a:t>row [</a:t>
            </a:r>
            <a:r>
              <a:rPr lang="en-US" altLang="ko-KR" sz="1800" dirty="0" err="1"/>
              <a:t>v,w,v,w,v,w</a:t>
            </a:r>
            <a:r>
              <a:rPr lang="en-US" altLang="ko-KR" sz="1800" dirty="0"/>
              <a:t>]</a:t>
            </a:r>
            <a:r>
              <a:rPr lang="ko-KR" altLang="en-US" sz="1800" dirty="0"/>
              <a:t>를 하나의 </a:t>
            </a:r>
            <a:r>
              <a:rPr lang="en-US" altLang="ko-KR" sz="1800" dirty="0"/>
              <a:t>matrix</a:t>
            </a:r>
            <a:r>
              <a:rPr lang="ko-KR" altLang="en-US" sz="1800" dirty="0"/>
              <a:t>로 생각했을 때</a:t>
            </a:r>
            <a:r>
              <a:rPr lang="en-US" altLang="ko-KR" sz="1800" dirty="0"/>
              <a:t>, column</a:t>
            </a:r>
            <a:r>
              <a:rPr lang="ko-KR" altLang="en-US" sz="1800" dirty="0"/>
              <a:t>별로 </a:t>
            </a:r>
            <a:r>
              <a:rPr lang="en-US" altLang="ko-KR" sz="1800" dirty="0"/>
              <a:t>mean operation</a:t>
            </a:r>
            <a:r>
              <a:rPr lang="ko-KR" altLang="en-US" sz="1800" dirty="0"/>
              <a:t>을 하라는 의미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800" dirty="0"/>
              <a:t># axis=1 </a:t>
            </a:r>
            <a:r>
              <a:rPr lang="ko-KR" altLang="en-US" sz="1800" dirty="0"/>
              <a:t>는 </a:t>
            </a:r>
            <a:r>
              <a:rPr lang="en-US" altLang="ko-KR" sz="1800" dirty="0"/>
              <a:t>row [</a:t>
            </a:r>
            <a:r>
              <a:rPr lang="en-US" altLang="ko-KR" sz="1800" dirty="0" err="1"/>
              <a:t>v,w,v,w,v,w</a:t>
            </a:r>
            <a:r>
              <a:rPr lang="en-US" altLang="ko-KR" sz="1800" dirty="0"/>
              <a:t>]</a:t>
            </a:r>
            <a:r>
              <a:rPr lang="ko-KR" altLang="en-US" sz="1800" dirty="0"/>
              <a:t>를 하나의 </a:t>
            </a:r>
            <a:r>
              <a:rPr lang="en-US" altLang="ko-KR" sz="1800" dirty="0"/>
              <a:t>matrix</a:t>
            </a:r>
            <a:r>
              <a:rPr lang="ko-KR" altLang="en-US" sz="1800" dirty="0"/>
              <a:t>로 생각했을 때</a:t>
            </a:r>
            <a:r>
              <a:rPr lang="en-US" altLang="ko-KR" sz="1800" dirty="0"/>
              <a:t>, row</a:t>
            </a:r>
            <a:r>
              <a:rPr lang="ko-KR" altLang="en-US" sz="1800" dirty="0"/>
              <a:t>별로 </a:t>
            </a:r>
            <a:r>
              <a:rPr lang="en-US" altLang="ko-KR" sz="1800" dirty="0"/>
              <a:t>mean operation</a:t>
            </a:r>
            <a:r>
              <a:rPr lang="ko-KR" altLang="en-US" sz="1800" dirty="0"/>
              <a:t>을 하라는 의미</a:t>
            </a:r>
          </a:p>
        </p:txBody>
      </p:sp>
    </p:spTree>
    <p:extLst>
      <p:ext uri="{BB962C8B-B14F-4D97-AF65-F5344CB8AC3E}">
        <p14:creationId xmlns:p14="http://schemas.microsoft.com/office/powerpoint/2010/main" val="2808567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2932"/>
          </a:xfrm>
        </p:spPr>
        <p:txBody>
          <a:bodyPr>
            <a:normAutofit fontScale="90000"/>
          </a:bodyPr>
          <a:lstStyle/>
          <a:p>
            <a:r>
              <a:rPr lang="ko-KR" altLang="en-US" b="1" dirty="0" err="1"/>
              <a:t>백터의</a:t>
            </a:r>
            <a:r>
              <a:rPr lang="ko-KR" altLang="en-US" b="1" dirty="0"/>
              <a:t> 내적</a:t>
            </a:r>
            <a:br>
              <a:rPr lang="en-US" altLang="ko-KR" b="1" dirty="0"/>
            </a:b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</a:rPr>
              <a:t>Vector Dot Product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678329"/>
            <a:ext cx="10515600" cy="3227134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pl-PL" altLang="ko-KR" sz="2400" dirty="0"/>
              <a:t>def dot(v, w):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pl-PL" altLang="ko-KR" sz="2400" dirty="0"/>
              <a:t>    """v_1 * w_1 + ... + v_n * w_n"""</a:t>
            </a:r>
          </a:p>
          <a:p>
            <a:pPr marL="0" indent="0">
              <a:spcBef>
                <a:spcPts val="0"/>
              </a:spcBef>
              <a:buNone/>
            </a:pPr>
            <a:r>
              <a:rPr lang="pl-PL" altLang="ko-KR" sz="2400" dirty="0"/>
              <a:t>    return sum(v_i * w_i for v_i, w_i in zip(v, w))</a:t>
            </a:r>
            <a:endParaRPr lang="en-US" altLang="ko-KR" sz="24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2400" dirty="0"/>
          </a:p>
          <a:p>
            <a:pPr marL="0" indent="0">
              <a:spcBef>
                <a:spcPts val="0"/>
              </a:spcBef>
              <a:buNone/>
            </a:pPr>
            <a:r>
              <a:rPr lang="pl-PL" altLang="ko-KR" sz="2400" dirty="0"/>
              <a:t>v = [1,2,3,4]</a:t>
            </a:r>
          </a:p>
          <a:p>
            <a:pPr marL="0" indent="0">
              <a:spcBef>
                <a:spcPts val="0"/>
              </a:spcBef>
              <a:buNone/>
            </a:pPr>
            <a:r>
              <a:rPr lang="pl-PL" altLang="ko-KR" sz="2400" dirty="0"/>
              <a:t>w = [-4,-3,-2,-1]</a:t>
            </a:r>
          </a:p>
          <a:p>
            <a:pPr marL="0" indent="0">
              <a:spcBef>
                <a:spcPts val="0"/>
              </a:spcBef>
              <a:buNone/>
            </a:pPr>
            <a:endParaRPr lang="pl-PL" altLang="ko-KR" sz="2400" dirty="0"/>
          </a:p>
          <a:p>
            <a:pPr marL="0" indent="0">
              <a:spcBef>
                <a:spcPts val="0"/>
              </a:spcBef>
              <a:buNone/>
            </a:pPr>
            <a:r>
              <a:rPr lang="pl-PL" altLang="ko-KR" sz="2400" dirty="0"/>
              <a:t>dot(v, w)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CAE7-ABBB-4B5E-ACD1-72C2FED42ED1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5148532"/>
            <a:ext cx="10515600" cy="1014524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58775" indent="-358775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00B0F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00000"/>
              </a:lnSpc>
              <a:spcBef>
                <a:spcPts val="600"/>
              </a:spcBef>
              <a:buClr>
                <a:srgbClr val="FFFF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펜고딕L" panose="02020600000000000000" pitchFamily="18" charset="-127"/>
                <a:ea typeface="a펜고딕L" panose="02020600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ko-KR" sz="2400" dirty="0"/>
              <a:t># </a:t>
            </a:r>
            <a:r>
              <a:rPr lang="en-US" altLang="ko-KR" sz="2400" dirty="0" err="1"/>
              <a:t>Numpy</a:t>
            </a:r>
            <a:r>
              <a:rPr lang="en-US" altLang="ko-KR" sz="2400" dirty="0"/>
              <a:t> version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2400" dirty="0"/>
              <a:t>np.dot(</a:t>
            </a:r>
            <a:r>
              <a:rPr lang="en-US" altLang="ko-KR" sz="2400" dirty="0" err="1"/>
              <a:t>v,w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9869343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7|9.3|1.5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4.7|7.6|7.5|2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|4.4|8.1|2.5|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2|10.7|21.3|1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3.5|4.3|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6|2.5|1.5|4|24.1|1.2|13.4|6.1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7275</TotalTime>
  <Words>3852</Words>
  <Application>Microsoft Office PowerPoint</Application>
  <PresentationFormat>와이드스크린</PresentationFormat>
  <Paragraphs>409</Paragraphs>
  <Slides>21</Slides>
  <Notes>13</Notes>
  <HiddenSlides>0</HiddenSlides>
  <MMClips>5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a펜고딕L</vt:lpstr>
      <vt:lpstr>맑은 고딕</vt:lpstr>
      <vt:lpstr>Arial</vt:lpstr>
      <vt:lpstr>Office 테마</vt:lpstr>
      <vt:lpstr>신경망을 위한 생기초 수학 (선형대수) Basic Mathematics for Neural Networks (Linear Algebra)</vt:lpstr>
      <vt:lpstr>선형 대수학 Linear Algebra</vt:lpstr>
      <vt:lpstr>벡터 덧셈 Add Two Vectors (add componentwise)</vt:lpstr>
      <vt:lpstr>파이썬 산술 연산 vs. 넘파이 산술 연산 Python arithmetic vs. Numpy arithmetic</vt:lpstr>
      <vt:lpstr>벡터 뺄셈 Subtract Vectors</vt:lpstr>
      <vt:lpstr>벡터 리스트 덧셈 Sum a list of vectors</vt:lpstr>
      <vt:lpstr>벡터 스칼라 곱 Multiply a Vector by a Scalar</vt:lpstr>
      <vt:lpstr>벡터 리스트 평균 Means of a List of (same sized) Vectors</vt:lpstr>
      <vt:lpstr>백터의 내적 Vector Dot Product</vt:lpstr>
      <vt:lpstr>벡터 성분 제곱 값의 합 Sum of Squares</vt:lpstr>
      <vt:lpstr>두 벡터 사이의 거리 Distance Between Two Vectors</vt:lpstr>
      <vt:lpstr>행렬 Matrices</vt:lpstr>
      <vt:lpstr>행렬 형태 Matrix Shape</vt:lpstr>
      <vt:lpstr>행렬 생성 Matrix Generation</vt:lpstr>
      <vt:lpstr>이진 관계 Binary Relationship</vt:lpstr>
      <vt:lpstr>행렬 덧셈 Matrix Addition</vt:lpstr>
      <vt:lpstr>벡터 점곱 그래프 Matrix Dot Product</vt:lpstr>
      <vt:lpstr>행렬 점곱 (내적) Matrix Dot Product (Inner Product)</vt:lpstr>
      <vt:lpstr>전치 행렬 Transpose Matrix</vt:lpstr>
      <vt:lpstr>더 공부해 보고 싶다면 For Further Exploration</vt:lpstr>
      <vt:lpstr>(Lab5)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mysung</cp:lastModifiedBy>
  <cp:revision>841</cp:revision>
  <dcterms:created xsi:type="dcterms:W3CDTF">2019-03-20T06:26:07Z</dcterms:created>
  <dcterms:modified xsi:type="dcterms:W3CDTF">2021-03-14T10:34:15Z</dcterms:modified>
</cp:coreProperties>
</file>

<file path=docProps/thumbnail.jpeg>
</file>